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24b700626fc419b" /><Relationship Type="http://schemas.openxmlformats.org/officeDocument/2006/relationships/extended-properties" Target="/docProps/app.xml" Id="Rcf1986999b1f4531" /><Relationship Type="http://schemas.openxmlformats.org/officeDocument/2006/relationships/officeDocument" Target="/ppt/presentation.xml" Id="R9ba09cb7a6504c53" /></Relationships>
</file>

<file path=ppt/presentation.xml><?xml version="1.0" encoding="utf-8"?>
<p:presentation xmlns:p="http://schemas.openxmlformats.org/presentationml/2006/main">
  <p:sldMasterIdLst>
    <p:sldMasterId xmlns:r="http://schemas.openxmlformats.org/officeDocument/2006/relationships" id="2147483648" r:id="Rf72aba9e92cd4766"/>
  </p:sldMasterIdLst>
  <p:notesMasterIdLst>
    <p:notesMasterId xmlns:r="http://schemas.openxmlformats.org/officeDocument/2006/relationships" r:id="Rcf3c88b08bbd49e6"/>
  </p:notesMasterIdLst>
  <p:sldIdLst>
    <p:sldId xmlns:r="http://schemas.openxmlformats.org/officeDocument/2006/relationships" id="256" r:id="R8371ed6a6c8140c1"/>
    <p:sldId xmlns:r="http://schemas.openxmlformats.org/officeDocument/2006/relationships" id="257" r:id="R470a1bac5271442c"/>
    <p:sldId xmlns:r="http://schemas.openxmlformats.org/officeDocument/2006/relationships" id="258" r:id="R5f78b86f46a642a8"/>
    <p:sldId xmlns:r="http://schemas.openxmlformats.org/officeDocument/2006/relationships" id="259" r:id="R38159ebf2cd84d06"/>
    <p:sldId xmlns:r="http://schemas.openxmlformats.org/officeDocument/2006/relationships" id="260" r:id="R3b08cd5fcf5d4aa2"/>
    <p:sldId xmlns:r="http://schemas.openxmlformats.org/officeDocument/2006/relationships" id="261" r:id="Rca9e7bbbd6244a9e"/>
    <p:sldId xmlns:r="http://schemas.openxmlformats.org/officeDocument/2006/relationships" id="262" r:id="R477b50308fb6405a"/>
    <p:sldId xmlns:r="http://schemas.openxmlformats.org/officeDocument/2006/relationships" id="263" r:id="Rcd679a2cafd94474"/>
    <p:sldId xmlns:r="http://schemas.openxmlformats.org/officeDocument/2006/relationships" id="264" r:id="R8557bd370f0946b8"/>
    <p:sldId xmlns:r="http://schemas.openxmlformats.org/officeDocument/2006/relationships" id="265" r:id="R39f3e0fb672c45a6"/>
    <p:sldId xmlns:r="http://schemas.openxmlformats.org/officeDocument/2006/relationships" id="266" r:id="Rc7552fe03a264470"/>
    <p:sldId xmlns:r="http://schemas.openxmlformats.org/officeDocument/2006/relationships" id="267" r:id="R8d6b6c9104704e7f"/>
    <p:sldId xmlns:r="http://schemas.openxmlformats.org/officeDocument/2006/relationships" id="268" r:id="Rbc40878aa9934961"/>
    <p:sldId xmlns:r="http://schemas.openxmlformats.org/officeDocument/2006/relationships" id="269" r:id="R3286b2417c864614"/>
    <p:sldId xmlns:r="http://schemas.openxmlformats.org/officeDocument/2006/relationships" id="270" r:id="Ra7d59eb47a554465"/>
    <p:sldId xmlns:r="http://schemas.openxmlformats.org/officeDocument/2006/relationships" id="271" r:id="R69a8b841e5a4439b"/>
    <p:sldId xmlns:r="http://schemas.openxmlformats.org/officeDocument/2006/relationships" id="272" r:id="R068db74d71664ab7"/>
    <p:sldId xmlns:r="http://schemas.openxmlformats.org/officeDocument/2006/relationships" id="273" r:id="Rd1c17330291a476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13dd92d81ed4c7f" /><Relationship Type="http://schemas.openxmlformats.org/officeDocument/2006/relationships/slideMaster" Target="/ppt/slideMasters/slideMaster1.xml" Id="Rf72aba9e92cd4766" /><Relationship Type="http://schemas.openxmlformats.org/officeDocument/2006/relationships/notesMaster" Target="/ppt/notesMasters/notesMaster1.xml" Id="Rcf3c88b08bbd49e6" /><Relationship Type="http://schemas.openxmlformats.org/officeDocument/2006/relationships/presProps" Target="/ppt/presProps.xml" Id="R8ddf780abe3a4032" /><Relationship Type="http://schemas.openxmlformats.org/officeDocument/2006/relationships/tableStyles" Target="/ppt/tableStyles.xml" Id="R29246b7f77ba45a4" /><Relationship Type="http://schemas.openxmlformats.org/officeDocument/2006/relationships/slide" Target="/ppt/slides/slide1.xml" Id="R8371ed6a6c8140c1" /><Relationship Type="http://schemas.openxmlformats.org/officeDocument/2006/relationships/slide" Target="/ppt/slides/slide2.xml" Id="R470a1bac5271442c" /><Relationship Type="http://schemas.openxmlformats.org/officeDocument/2006/relationships/slide" Target="/ppt/slides/slide3.xml" Id="R5f78b86f46a642a8" /><Relationship Type="http://schemas.openxmlformats.org/officeDocument/2006/relationships/slide" Target="/ppt/slides/slide4.xml" Id="R38159ebf2cd84d06" /><Relationship Type="http://schemas.openxmlformats.org/officeDocument/2006/relationships/slide" Target="/ppt/slides/slide5.xml" Id="R3b08cd5fcf5d4aa2" /><Relationship Type="http://schemas.openxmlformats.org/officeDocument/2006/relationships/slide" Target="/ppt/slides/slide6.xml" Id="Rca9e7bbbd6244a9e" /><Relationship Type="http://schemas.openxmlformats.org/officeDocument/2006/relationships/slide" Target="/ppt/slides/slide7.xml" Id="R477b50308fb6405a" /><Relationship Type="http://schemas.openxmlformats.org/officeDocument/2006/relationships/slide" Target="/ppt/slides/slide8.xml" Id="Rcd679a2cafd94474" /><Relationship Type="http://schemas.openxmlformats.org/officeDocument/2006/relationships/slide" Target="/ppt/slides/slide9.xml" Id="R8557bd370f0946b8" /><Relationship Type="http://schemas.openxmlformats.org/officeDocument/2006/relationships/slide" Target="/ppt/slides/slide10.xml" Id="R39f3e0fb672c45a6" /><Relationship Type="http://schemas.openxmlformats.org/officeDocument/2006/relationships/slide" Target="/ppt/slides/slide11.xml" Id="Rc7552fe03a264470" /><Relationship Type="http://schemas.openxmlformats.org/officeDocument/2006/relationships/slide" Target="/ppt/slides/slide12.xml" Id="R8d6b6c9104704e7f" /><Relationship Type="http://schemas.openxmlformats.org/officeDocument/2006/relationships/slide" Target="/ppt/slides/slide13.xml" Id="Rbc40878aa9934961" /><Relationship Type="http://schemas.openxmlformats.org/officeDocument/2006/relationships/slide" Target="/ppt/slides/slide14.xml" Id="R3286b2417c864614" /><Relationship Type="http://schemas.openxmlformats.org/officeDocument/2006/relationships/slide" Target="/ppt/slides/slide15.xml" Id="Ra7d59eb47a554465" /><Relationship Type="http://schemas.openxmlformats.org/officeDocument/2006/relationships/slide" Target="/ppt/slides/slide16.xml" Id="R69a8b841e5a4439b" /><Relationship Type="http://schemas.openxmlformats.org/officeDocument/2006/relationships/slide" Target="/ppt/slides/slide17.xml" Id="R068db74d71664ab7" /><Relationship Type="http://schemas.openxmlformats.org/officeDocument/2006/relationships/slide" Target="/ppt/slides/slide18.xml" Id="Rd1c17330291a476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49d74b5b62043b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df440c6c053446a" /><Relationship Type="http://schemas.openxmlformats.org/officeDocument/2006/relationships/notesMaster" Target="/ppt/notesMasters/notesMaster1.xml" Id="R1caa73e6d0e04be6" /></Relationships>
</file>

<file path=ppt/notesSlides/_rels/notesSlide2.xml.rels>&#65279;<?xml version="1.0" encoding="utf-8"?><Relationships xmlns="http://schemas.openxmlformats.org/package/2006/relationships"><Relationship Type="http://schemas.openxmlformats.org/officeDocument/2006/relationships/slide" Target="/ppt/slides/slide2.xml" Id="Rcb1c815806a143dc" /><Relationship Type="http://schemas.openxmlformats.org/officeDocument/2006/relationships/notesMaster" Target="/ppt/notesMasters/notesMaster1.xml" Id="R644bf7639a304295" /></Relationships>
</file>

<file path=ppt/notesSlides/_rels/notesSlide3.xml.rels>&#65279;<?xml version="1.0" encoding="utf-8"?><Relationships xmlns="http://schemas.openxmlformats.org/package/2006/relationships"><Relationship Type="http://schemas.openxmlformats.org/officeDocument/2006/relationships/slide" Target="/ppt/slides/slide3.xml" Id="Rb6d912d6099a4e8a" /><Relationship Type="http://schemas.openxmlformats.org/officeDocument/2006/relationships/notesMaster" Target="/ppt/notesMasters/notesMaster1.xml" Id="R22e2b3a1d1964fed" /></Relationships>
</file>

<file path=ppt/notesSlides/_rels/notesSlide4.xml.rels>&#65279;<?xml version="1.0" encoding="utf-8"?><Relationships xmlns="http://schemas.openxmlformats.org/package/2006/relationships"><Relationship Type="http://schemas.openxmlformats.org/officeDocument/2006/relationships/slide" Target="/ppt/slides/slide4.xml" Id="Red19d3b906bc4628" /><Relationship Type="http://schemas.openxmlformats.org/officeDocument/2006/relationships/notesMaster" Target="/ppt/notesMasters/notesMaster1.xml" Id="R198e6d867feb494c" /></Relationships>
</file>

<file path=ppt/notesSlides/_rels/notesSlide5.xml.rels>&#65279;<?xml version="1.0" encoding="utf-8"?><Relationships xmlns="http://schemas.openxmlformats.org/package/2006/relationships"><Relationship Type="http://schemas.openxmlformats.org/officeDocument/2006/relationships/slide" Target="/ppt/slides/slide5.xml" Id="R078cfbe032c4403b" /><Relationship Type="http://schemas.openxmlformats.org/officeDocument/2006/relationships/notesMaster" Target="/ppt/notesMasters/notesMaster1.xml" Id="Rb0b1fae948ed4b85" /></Relationships>
</file>

<file path=ppt/notesSlides/_rels/notesSlide6.xml.rels>&#65279;<?xml version="1.0" encoding="utf-8"?><Relationships xmlns="http://schemas.openxmlformats.org/package/2006/relationships"><Relationship Type="http://schemas.openxmlformats.org/officeDocument/2006/relationships/slide" Target="/ppt/slides/slide6.xml" Id="Rc4c02567de014424" /><Relationship Type="http://schemas.openxmlformats.org/officeDocument/2006/relationships/notesMaster" Target="/ppt/notesMasters/notesMaster1.xml" Id="R697095295367490b" /></Relationships>
</file>

<file path=ppt/notesSlides/_rels/notesSlide7.xml.rels>&#65279;<?xml version="1.0" encoding="utf-8"?><Relationships xmlns="http://schemas.openxmlformats.org/package/2006/relationships"><Relationship Type="http://schemas.openxmlformats.org/officeDocument/2006/relationships/slide" Target="/ppt/slides/slide7.xml" Id="R9f906aacecc84769" /><Relationship Type="http://schemas.openxmlformats.org/officeDocument/2006/relationships/notesMaster" Target="/ppt/notesMasters/notesMaster1.xml" Id="R2e077f1763e84420" /></Relationships>
</file>

<file path=ppt/notesSlides/_rels/notesSlide8.xml.rels>&#65279;<?xml version="1.0" encoding="utf-8"?><Relationships xmlns="http://schemas.openxmlformats.org/package/2006/relationships"><Relationship Type="http://schemas.openxmlformats.org/officeDocument/2006/relationships/slide" Target="/ppt/slides/slide8.xml" Id="R0e0586b5f54048f4" /><Relationship Type="http://schemas.openxmlformats.org/officeDocument/2006/relationships/notesMaster" Target="/ppt/notesMasters/notesMaster1.xml" Id="R230893d6a5ca4225" /></Relationships>
</file>

<file path=ppt/notesSlides/_rels/notesSlide9.xml.rels>&#65279;<?xml version="1.0" encoding="utf-8"?><Relationships xmlns="http://schemas.openxmlformats.org/package/2006/relationships"><Relationship Type="http://schemas.openxmlformats.org/officeDocument/2006/relationships/slide" Target="/ppt/slides/slide9.xml" Id="R8161a91e82fe43aa" /><Relationship Type="http://schemas.openxmlformats.org/officeDocument/2006/relationships/notesMaster" Target="/ppt/notesMasters/notesMaster1.xml" Id="R4dec66e6f81b4a2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9e21fcb52fe4eef" /><Relationship Type="http://schemas.openxmlformats.org/officeDocument/2006/relationships/notesMaster" Target="/ppt/notesMasters/notesMaster1.xml" Id="R896f02c244d148b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95e374c31924a69" /><Relationship Type="http://schemas.openxmlformats.org/officeDocument/2006/relationships/notesMaster" Target="/ppt/notesMasters/notesMaster1.xml" Id="R6af438cab7544d1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a21138aeb6842d8" /><Relationship Type="http://schemas.openxmlformats.org/officeDocument/2006/relationships/notesMaster" Target="/ppt/notesMasters/notesMaster1.xml" Id="Ra9165881ade7472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a83deea517e4a7c" /><Relationship Type="http://schemas.openxmlformats.org/officeDocument/2006/relationships/notesMaster" Target="/ppt/notesMasters/notesMaster1.xml" Id="R9ad0fd7f602b47c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4cb9d01c4e54951" /><Relationship Type="http://schemas.openxmlformats.org/officeDocument/2006/relationships/notesMaster" Target="/ppt/notesMasters/notesMaster1.xml" Id="R893483bf543b41b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7549e3d43c6447c" /><Relationship Type="http://schemas.openxmlformats.org/officeDocument/2006/relationships/notesMaster" Target="/ppt/notesMasters/notesMaster1.xml" Id="R80d674b9df1a425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75b6fb7fcdb4128" /><Relationship Type="http://schemas.openxmlformats.org/officeDocument/2006/relationships/notesMaster" Target="/ppt/notesMasters/notesMaster1.xml" Id="R24d664e46135401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ab9d235003f4d03" /><Relationship Type="http://schemas.openxmlformats.org/officeDocument/2006/relationships/notesMaster" Target="/ppt/notesMasters/notesMaster1.xml" Id="R473fe8a38b3f4df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fa5c0537788480c" /><Relationship Type="http://schemas.openxmlformats.org/officeDocument/2006/relationships/notesMaster" Target="/ppt/notesMasters/notesMaster1.xml" Id="R4d9e68b85cfd453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proposal. Desk research and a working prototype; no customer interviews or commercial validation have been completed.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Problem supplied in assignment. Inference, not measured customer behaviour. EY GCC Pulse Survey 2025 highlights talent and operating priorities: https://www.ey.com/en_in/insights/consulting/global-capability-centers/india-s-gccs-are-leading-the-shift-to-intelligent-ai-native-enterprises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Stakeholders drawn from assignment. Current workarounds and consequences are hypotheses based on desk synthesis, not primary interviews.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FY24 indexed Nasscom page: https://community.nasscom.in/communities/nasscom-insights/india-gcc-landscape-report-5-year-journey (direct fetch returned 406; indexed summary used). FY26 primary Zinnov release: https://www.prnewswire.com/in/news-releases/india-s-gccs-are-increasingly-leading-the-ai-mandate-for-global-enterprises-driving-global-value-creation-nasscom--zinnov-report-302817463.html . JLL: https://www.jll.com/en-in/newsroom/gccs-drive-record-77-2-mn-sqft-office-leasing-in-india . Do not treat their units as methodologically identical.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inputs are illustrative author assumptions. Salary = 200 * 24 * 100000 = 480000000 INR. Area = 200 * .7 * 100 = 14000 sq ft. Rent = 14000 * 110 * 12 = 18480000 INR. 5% salary = 24000000 INR. 10% rent = 1848000 INR. Not a market salary or rent benchmark.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Prioritization is author judgment, not a numerical market survey. Provider delivery and talent information often require interviews, licenses or client consent beyond public documents.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ICP, roles and trigger are explicit hypotheses. Sample scenario uses 200 staff; headcount range is a proposed target segment, not an established market distribution.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Screenshot of authored local working prototype at http://127.0.0.1:4173. Counts from prototype/src/data.js. Seven parents meet the prototype precedent eligibility rule; three are retained with insufficient or old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Feature claims reflect implemented app. Ranking uses matching eligible parent count within the sample and modeled annual salary + base rent. No city-specific talent benchmark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Vanguard source: https://externalcrewnet.vanguard.com/content/corporatesite/us/en/corp/who-we-are/pressroom/press-release-vanguard-announces-a-new-technology-office-in-hyderabad-india-121924.html . Fidelity source: https://careers.fidelityinternational.com/locations/india/offices/ . Prototype does not claim Vanguard is still unlaunched; it says the selected evidence is insufficient to verify subsequent opening.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GCCPROs: https://www.gccpros.com/about . Scutiger: https://www.scutiger.com/gcc-tracker/ . ANSR: https://ansr.com/global-capability-center/ . Zinnov: https://zinnov.com/gcc-setup/ . Research report links in slide 4. No claim that these competitors cannot implement the proposed 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Stakeholder acquisition and contributions are a product proposal. No partnerships, integrations, user interviews or commercial agreements have been secured.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pricing, conversion, volume and revenue are explicit hypotheses. The total GCC ecosystem revenue is not treated as addressable software revenue. Concierge gross-margin feasibility requires measuring analyst hours, licensing and acquisition costs.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Production design proposal; not implemented integrations. Prototype uses deterministic keyword search and calculations, no runtime LLM. Source licensing and site terms must be assessed before ongoing ingestion. Claims retain effective period and observed date; revisions form correction history.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Thresholds are author-proposed decision gates, not reported results. Interview outreach is not part of this completed assignment and no messages were sent. Customer validation has not occurred.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used extensively during this session to research and build. No fabricated user interviews, performance reviews or private source data. Browser review and tests are recorded separately in outputs/Validation-Report.md.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Prototype: https://gcc-atlas.arkapravo.in . Deck: https://gcc-atlas.arkapravo.in/deck.html . PDF: https://gcc-atlas.arkapravo.in/GCC-Atlas-Deck.pdf . All cost inputs remain illustrative. Demo projects stay in the visiting browser; optional accounts continue across devices.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source URLs in prototype/src/data.js and outputs/Research-Ledger.md. Company evidence includes Sonatype, Vanguard, Sanofi, Mastercard, BNY, NatWest, JPMorganChase, Tesco, Walmart and Fidelity International. Publication dates may be unknown; access dates are not freshness guarantees.</a:t>
            </a:r>
          </a:p>
          <a:p xmlns:a="http://schemas.openxmlformats.org/drawingml/2006/main">
            <a:r>
              <a:t>Nasscom–Zinnov · FY26 release: https://www.prnewswire.com/in/news-releases/india-s-gccs-are-increasingly-leading-the-ai-mandate-for-global-enterprises-driving-global-value-creation-nasscom--zinnov-report-302817463.html</a:t>
            </a:r>
          </a:p>
          <a:p xmlns:a="http://schemas.openxmlformats.org/drawingml/2006/main">
            <a:r>
              <a:t>Nasscom · FY24 landscape (indexed summary; direct fetch blocked): https://community.nasscom.in/communities/nasscom-insights/india-gcc-landscape-report-5-year-journey</a:t>
            </a:r>
          </a:p>
          <a:p xmlns:a="http://schemas.openxmlformats.org/drawingml/2006/main">
            <a:r>
              <a:t>JLL · 2024 GCC office demand: https://www.jll.com/en-in/newsroom/gccs-drive-record-77-2-mn-sqft-office-leasing-in-india</a:t>
            </a:r>
          </a:p>
          <a:p xmlns:a="http://schemas.openxmlformats.org/drawingml/2006/main">
            <a:r>
              <a:t>CBRE · India Office Figures Q4 2025: https://www.cbre.com/insights/figures/india-office-figures-q4-2025</a:t>
            </a:r>
          </a:p>
          <a:p xmlns:a="http://schemas.openxmlformats.org/drawingml/2006/main">
            <a:r>
              <a:t>EY · GCC Pulse 2025: https://www.ey.com/en_in/insights/consulting/global-capability-centers/india-s-gccs-are-leading-the-shift-to-intelligent-ai-native-enterprises</a:t>
            </a:r>
          </a:p>
          <a:p xmlns:a="http://schemas.openxmlformats.org/drawingml/2006/main">
            <a:r>
              <a:t>Government of Karnataka · GCC policy portal: https://registration.eitbt.karnataka.gov.in/gcc/register</a:t>
            </a:r>
          </a:p>
          <a:p xmlns:a="http://schemas.openxmlformats.org/drawingml/2006/main">
            <a:r>
              <a:t>Invest UP · GCC implementation rules: https://invest.up.gov.in/wp-content/uploads/2026/03/GCC-SOP_140326.pdf</a:t>
            </a:r>
          </a:p>
          <a:p xmlns:a="http://schemas.openxmlformats.org/drawingml/2006/main">
            <a:r>
              <a:t>GCCPROs · Database / atlas description: https://www.gccpros.com/about</a:t>
            </a:r>
          </a:p>
          <a:p xmlns:a="http://schemas.openxmlformats.org/drawingml/2006/main">
            <a:r>
              <a:t>Scutiger · Sourced GCC tracker: https://www.scutiger.com/gcc-tracker/</a:t>
            </a:r>
          </a:p>
          <a:p xmlns:a="http://schemas.openxmlformats.org/drawingml/2006/main">
            <a:r>
              <a:t>ANSR / Zinnov · GCC setup services: https://ansr.com/global-capability-center/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8b259fe16834c2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a9ab9e37f9148b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902265e04ac4da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174931ee9bd42c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7bc2362555e484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098a2f6318b4f4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9DB7028-8153-4B13-A15B-3BAD36AFF2C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85251FE-63B2-42A7-AF98-4026D7A79EA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5CEC334-E934-4612-8A4F-7258D703DB7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8F94435-C799-4B27-A235-8454E039679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E6B9976-B1FC-475E-8F09-4F23657AB03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E53E1DD-659B-4418-AB74-6905064030E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BF9A1FD-724E-4F39-A952-927D70FDCB5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A91C6F8-9B05-4129-B345-08BB09C94F0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340EE7A-E6E1-4B31-8EEE-38E982C2429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44E2969-8A70-4406-8F44-EFFDC8E8A0F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d74fa3e4054407b" /><Relationship Type="http://schemas.openxmlformats.org/officeDocument/2006/relationships/slideLayout" Target="/ppt/slideLayouts/slideLayout1.xml" Id="Rad2f605dc0284fd7" /><Relationship Type="http://schemas.openxmlformats.org/officeDocument/2006/relationships/slideLayout" Target="/ppt/slideLayouts/slideLayout2.xml" Id="R26a08986292340dc" /><Relationship Type="http://schemas.openxmlformats.org/officeDocument/2006/relationships/slideLayout" Target="/ppt/slideLayouts/slideLayout3.xml" Id="R678e09cafbbb49d3" /><Relationship Type="http://schemas.openxmlformats.org/officeDocument/2006/relationships/slideLayout" Target="/ppt/slideLayouts/slideLayout4.xml" Id="R08d2dd2a20ef4193" /><Relationship Type="http://schemas.openxmlformats.org/officeDocument/2006/relationships/slideLayout" Target="/ppt/slideLayouts/slideLayout5.xml" Id="Re3679b07af2c423e" /><Relationship Type="http://schemas.openxmlformats.org/officeDocument/2006/relationships/slideLayout" Target="/ppt/slideLayouts/slideLayout6.xml" Id="Rd9a283527ec14f6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d2f605dc0284fd7"/>
    <p:sldLayoutId xmlns:r="http://schemas.openxmlformats.org/officeDocument/2006/relationships" id="2147483650" r:id="R26a08986292340dc"/>
    <p:sldLayoutId xmlns:r="http://schemas.openxmlformats.org/officeDocument/2006/relationships" id="2147483651" r:id="R678e09cafbbb49d3"/>
    <p:sldLayoutId xmlns:r="http://schemas.openxmlformats.org/officeDocument/2006/relationships" id="2147483652" r:id="R08d2dd2a20ef4193"/>
    <p:sldLayoutId xmlns:r="http://schemas.openxmlformats.org/officeDocument/2006/relationships" id="2147483653" r:id="Re3679b07af2c423e"/>
    <p:sldLayoutId xmlns:r="http://schemas.openxmlformats.org/officeDocument/2006/relationships" id="2147483654" r:id="Rd9a283527ec14f6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33eede956584779" /><Relationship Type="http://schemas.openxmlformats.org/officeDocument/2006/relationships/notesSlide" Target="/ppt/notesSlides/notesSlide1.xml" Id="R005e6cd6abf845f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1ba468616224bcf" /><Relationship Type="http://schemas.openxmlformats.org/officeDocument/2006/relationships/notesSlide" Target="/ppt/notesSlides/notesSlide2.xml" Id="Ra130626c11c94a3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039e53df5984053" /><Relationship Type="http://schemas.openxmlformats.org/officeDocument/2006/relationships/notesSlide" Target="/ppt/notesSlides/notesSlide3.xml" Id="R84144de51379495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91a69cb2c6d4d1d" /><Relationship Type="http://schemas.openxmlformats.org/officeDocument/2006/relationships/notesSlide" Target="/ppt/notesSlides/notesSlide4.xml" Id="Re3f84da086db431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a9ab7394b4d4e8f" /><Relationship Type="http://schemas.openxmlformats.org/officeDocument/2006/relationships/notesSlide" Target="/ppt/notesSlides/notesSlide5.xml" Id="R209d34beab1b490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ba5cdee57764e51" /><Relationship Type="http://schemas.openxmlformats.org/officeDocument/2006/relationships/notesSlide" Target="/ppt/notesSlides/notesSlide6.xml" Id="R21d97f60c27341c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fa03459f91747b2" /><Relationship Type="http://schemas.openxmlformats.org/officeDocument/2006/relationships/notesSlide" Target="/ppt/notesSlides/notesSlide7.xml" Id="Rb587aaab31594e2d"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ae764763a9a45ba" /><Relationship Type="http://schemas.openxmlformats.org/officeDocument/2006/relationships/image" Target="/ppt/media/image.jpeg" Id="R8c6f1ad5a5f342ba" /><Relationship Type="http://schemas.openxmlformats.org/officeDocument/2006/relationships/notesSlide" Target="/ppt/notesSlides/notesSlide8.xml" Id="R2d32bdc849804b9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c20c80cdbe44a0d" /><Relationship Type="http://schemas.openxmlformats.org/officeDocument/2006/relationships/notesSlide" Target="/ppt/notesSlides/notesSlide9.xml" Id="Rf8c3068d942240d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677b93fb10b74f21" /><Relationship Type="http://schemas.openxmlformats.org/officeDocument/2006/relationships/notesSlide" Target="/ppt/notesSlides/notesSlide10.xml" Id="R274edac68cf1478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1fd95c95b8f4835" /><Relationship Type="http://schemas.openxmlformats.org/officeDocument/2006/relationships/notesSlide" Target="/ppt/notesSlides/notesSlide11.xml" Id="R3f64c0664be14e8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a6801ca875c2488e" /><Relationship Type="http://schemas.openxmlformats.org/officeDocument/2006/relationships/notesSlide" Target="/ppt/notesSlides/notesSlide12.xml" Id="Rcc3a36d519d7464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bd50938d221b491a" /><Relationship Type="http://schemas.openxmlformats.org/officeDocument/2006/relationships/notesSlide" Target="/ppt/notesSlides/notesSlide13.xml" Id="Re714d0158b9a430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a6954fa2c374408d" /><Relationship Type="http://schemas.openxmlformats.org/officeDocument/2006/relationships/notesSlide" Target="/ppt/notesSlides/notesSlide14.xml" Id="R64105cf422cd418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5dd91d6903ab44cc" /><Relationship Type="http://schemas.openxmlformats.org/officeDocument/2006/relationships/notesSlide" Target="/ppt/notesSlides/notesSlide15.xml" Id="R9e76f5c9d91248d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89b8b46d4d154d8f" /><Relationship Type="http://schemas.openxmlformats.org/officeDocument/2006/relationships/notesSlide" Target="/ppt/notesSlides/notesSlide16.xml" Id="Re4af60b6d8c043d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1cbac8514f3649f4" /><Relationship Type="http://schemas.openxmlformats.org/officeDocument/2006/relationships/hyperlink" Target="https://gcc-atlas.arkapravo.in" TargetMode="External" Id="R1dd2d048a0e54901" /><Relationship Type="http://schemas.openxmlformats.org/officeDocument/2006/relationships/notesSlide" Target="/ppt/notesSlides/notesSlide17.xml" Id="R1ea9181ea3004bd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dba38c54a56e4105" /><Relationship Type="http://schemas.openxmlformats.org/officeDocument/2006/relationships/hyperlink" Target="https://www.prnewswire.com/in/news-releases/india-s-gccs-are-increasingly-leading-the-ai-mandate-for-global-enterprises-driving-global-value-creation-nasscom--zinnov-report-302817463.html" TargetMode="External" Id="Re549bae3b3c74190" /><Relationship Type="http://schemas.openxmlformats.org/officeDocument/2006/relationships/hyperlink" Target="https://community.nasscom.in/communities/nasscom-insights/india-gcc-landscape-report-5-year-journey" TargetMode="External" Id="R2db036e34e8649e8" /><Relationship Type="http://schemas.openxmlformats.org/officeDocument/2006/relationships/hyperlink" Target="https://www.jll.com/en-in/newsroom/gccs-drive-record-77-2-mn-sqft-office-leasing-in-india" TargetMode="External" Id="Rfc02d2287d8f408e" /><Relationship Type="http://schemas.openxmlformats.org/officeDocument/2006/relationships/hyperlink" Target="https://www.cbre.com/insights/figures/india-office-figures-q4-2025" TargetMode="External" Id="Ra16fd9a664914504" /><Relationship Type="http://schemas.openxmlformats.org/officeDocument/2006/relationships/hyperlink" Target="https://www.ey.com/en_in/insights/consulting/global-capability-centers/india-s-gccs-are-leading-the-shift-to-intelligent-ai-native-enterprises" TargetMode="External" Id="R8d4623761730494e" /><Relationship Type="http://schemas.openxmlformats.org/officeDocument/2006/relationships/hyperlink" Target="https://registration.eitbt.karnataka.gov.in/gcc/register" TargetMode="External" Id="Rfe57d40063d64db9" /><Relationship Type="http://schemas.openxmlformats.org/officeDocument/2006/relationships/hyperlink" Target="https://invest.up.gov.in/wp-content/uploads/2026/03/GCC-SOP_140326.pdf" TargetMode="External" Id="R57e168c030ca4966" /><Relationship Type="http://schemas.openxmlformats.org/officeDocument/2006/relationships/hyperlink" Target="https://www.gccpros.com/about" TargetMode="External" Id="R1125dd1fb34d4144" /><Relationship Type="http://schemas.openxmlformats.org/officeDocument/2006/relationships/hyperlink" Target="https://www.scutiger.com/gcc-tracker/" TargetMode="External" Id="R8d28315178f641be" /><Relationship Type="http://schemas.openxmlformats.org/officeDocument/2006/relationships/hyperlink" Target="https://ansr.com/global-capability-center/" TargetMode="External" Id="R5b203d483fca48e6" /><Relationship Type="http://schemas.openxmlformats.org/officeDocument/2006/relationships/hyperlink" Target="https://gcc-atlas.arkapravo.in/#evidence" TargetMode="External" Id="R88c7ca4d061e43e7" /><Relationship Type="http://schemas.openxmlformats.org/officeDocument/2006/relationships/notesSlide" Target="/ppt/notesSlides/notesSlide18.xml" Id="Rc20fbf299688462f" /></Relationships>
</file>

<file path=ppt/slides/slide1.xml><?xml version="1.0" encoding="utf-8"?>
<p:sld xmlns:p="http://schemas.openxmlformats.org/presentationml/2006/main">
  <p:cSld>
    <p:bg>
      <p:bgPr>
        <a:solidFill xmlns:a="http://schemas.openxmlformats.org/drawingml/2006/main">
          <a:srgbClr val="173E30"/>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0765B724-2C34-42DD-9FA1-0A3A2153B3B2}"/>
              </a:ext>
            </a:extLst>
          </p:cNvPr>
          <p:cNvSpPr>
            <a:spLocks xmlns:a="http://schemas.openxmlformats.org/drawingml/2006/main" noGrp="1"/>
          </p:cNvSpPr>
          <p:nvPr/>
        </p:nvSpPr>
        <p:spPr>
          <a:xfrm xmlns:a="http://schemas.openxmlformats.org/drawingml/2006/main">
            <a:off x="704850" y="9525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7800" b="1">
                <a:solidFill>
                  <a:srgbClr val="BCD998"/>
                </a:solidFill>
                <a:latin typeface="Avenir Next"/>
                <a:ea typeface="Avenir Next"/>
                <a:cs typeface="Avenir Next"/>
              </a:defRPr>
            </a:defPPr>
          </a:lstStyle>
          <a:p xmlns:a="http://schemas.openxmlformats.org/drawingml/2006/main">
            <a:pPr>
              <a:defRPr sz="7800" b="1">
                <a:solidFill>
                  <a:srgbClr val="BCD998"/>
                </a:solidFill>
                <a:latin typeface="Avenir Next"/>
                <a:ea typeface="Avenir Next"/>
                <a:cs typeface="Avenir Next"/>
              </a:defRPr>
            </a:pPr>
            <a:r>
              <a:rPr sz="7800" b="1">
                <a:solidFill>
                  <a:srgbClr val="BCD998"/>
                </a:solidFill>
                <a:latin typeface="Avenir Next"/>
                <a:ea typeface="Avenir Next"/>
                <a:cs typeface="Avenir Next"/>
              </a:rPr>
              <a:t>GCC Atlas</a:t>
            </a:r>
          </a:p>
        </p:txBody>
      </p:sp>
      <p:sp>
        <p:nvSpPr>
          <p:cNvPr id="2" name="">
            <a:extLst xmlns:a="http://schemas.openxmlformats.org/drawingml/2006/main">
              <a:ext uri="{FF2B5EF4-FFF2-40B4-BE49-F238E27FC236}">
                <a16:creationId xmlns:a16="http://schemas.microsoft.com/office/drawing/2014/main" id="{417B4A26-76F0-4390-AA04-FDA7EC605FA6}"/>
              </a:ext>
            </a:extLst>
          </p:cNvPr>
          <p:cNvSpPr>
            <a:spLocks xmlns:a="http://schemas.openxmlformats.org/drawingml/2006/main" noGrp="1"/>
          </p:cNvSpPr>
          <p:nvPr/>
        </p:nvSpPr>
        <p:spPr>
          <a:xfrm xmlns:a="http://schemas.openxmlformats.org/drawingml/2006/main">
            <a:off x="742950" y="2857500"/>
            <a:ext cx="102870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975" b="0">
                <a:solidFill>
                  <a:srgbClr val="FDFDF7"/>
                </a:solidFill>
                <a:latin typeface="Avenir Next"/>
                <a:ea typeface="Avenir Next"/>
                <a:cs typeface="Avenir Next"/>
              </a:defRPr>
            </a:defPPr>
          </a:lstStyle>
          <a:p xmlns:a="http://schemas.openxmlformats.org/drawingml/2006/main">
            <a:pPr>
              <a:defRPr sz="3975" b="0">
                <a:solidFill>
                  <a:srgbClr val="FDFDF7"/>
                </a:solidFill>
                <a:latin typeface="Avenir Next"/>
                <a:ea typeface="Avenir Next"/>
                <a:cs typeface="Avenir Next"/>
              </a:defRPr>
            </a:pPr>
            <a:r>
              <a:rPr sz="3975" b="0">
                <a:solidFill>
                  <a:srgbClr val="FDFDF7"/>
                </a:solidFill>
                <a:latin typeface="Avenir Next"/>
                <a:ea typeface="Avenir Next"/>
                <a:cs typeface="Avenir Next"/>
              </a:rPr>
              <a:t>A decision workspace</a:t>
            </a:r>
          </a:p>
          <a:p xmlns:a="http://schemas.openxmlformats.org/drawingml/2006/main">
            <a:pPr>
              <a:defRPr sz="3975" b="0">
                <a:solidFill>
                  <a:srgbClr val="FDFDF7"/>
                </a:solidFill>
                <a:latin typeface="Avenir Next"/>
                <a:ea typeface="Avenir Next"/>
                <a:cs typeface="Avenir Next"/>
              </a:defRPr>
            </a:pPr>
            <a:r>
              <a:rPr sz="3975" b="0">
                <a:solidFill>
                  <a:srgbClr val="FDFDF7"/>
                </a:solidFill>
                <a:latin typeface="Avenir Next"/>
                <a:ea typeface="Avenir Next"/>
                <a:cs typeface="Avenir Next"/>
              </a:rPr>
              <a:t>for India GCC setup</a:t>
            </a:r>
          </a:p>
        </p:txBody>
      </p:sp>
      <p:sp>
        <p:nvSpPr>
          <p:cNvPr id="3" name="">
            <a:extLst xmlns:a="http://schemas.openxmlformats.org/drawingml/2006/main">
              <a:ext uri="{FF2B5EF4-FFF2-40B4-BE49-F238E27FC236}">
                <a16:creationId xmlns:a16="http://schemas.microsoft.com/office/drawing/2014/main" id="{9ACE4DFC-FC14-4D41-89EA-51EE5844A33D}"/>
              </a:ext>
            </a:extLst>
          </p:cNvPr>
          <p:cNvSpPr>
            <a:spLocks xmlns:a="http://schemas.openxmlformats.org/drawingml/2006/main" noGrp="1"/>
          </p:cNvSpPr>
          <p:nvPr/>
        </p:nvSpPr>
        <p:spPr>
          <a:xfrm xmlns:a="http://schemas.openxmlformats.org/drawingml/2006/main">
            <a:off x="762000" y="6019800"/>
            <a:ext cx="1047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CBDDC3"/>
                </a:solidFill>
                <a:latin typeface="Avenir Next"/>
                <a:ea typeface="Avenir Next"/>
                <a:cs typeface="Avenir Next"/>
              </a:defRPr>
            </a:defPPr>
          </a:lstStyle>
          <a:p xmlns:a="http://schemas.openxmlformats.org/drawingml/2006/main">
            <a:pPr>
              <a:defRPr sz="1500" b="0">
                <a:solidFill>
                  <a:srgbClr val="CBDDC3"/>
                </a:solidFill>
                <a:latin typeface="Avenir Next"/>
                <a:ea typeface="Avenir Next"/>
                <a:cs typeface="Avenir Next"/>
              </a:defRPr>
            </a:pPr>
            <a:r>
              <a:rPr sz="1500" b="0">
                <a:solidFill>
                  <a:srgbClr val="CBDDC3"/>
                </a:solidFill>
                <a:latin typeface="Avenir Next"/>
                <a:ea typeface="Avenir Next"/>
                <a:cs typeface="Avenir Next"/>
              </a:rPr>
              <a:t>Arkapravo Ghosh · Product Intern assignment · 11 October 2026</a:t>
            </a:r>
          </a:p>
        </p:txBody>
      </p:sp>
    </p:spTree>
    <p:extLst>
      <p:ext uri="{BB962C8B-B14F-4D97-AF65-F5344CB8AC3E}">
        <p14:creationId xmlns:p14="http://schemas.microsoft.com/office/powerpoint/2010/main" val="1097252150"/>
      </p:ext>
    </p:extLst>
  </p:cSld>
</p:sld>
</file>

<file path=ppt/slides/slide2.xml><?xml version="1.0" encoding="utf-8"?>
<p:sld xmlns:p="http://schemas.openxmlformats.org/presentationml/2006/main">
  <p:cSld>
    <p:bg>
      <p:bgPr>
        <a:solidFill xmlns:a="http://schemas.openxmlformats.org/drawingml/2006/main">
          <a:srgbClr val="F4F5E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C927D02-07DD-40C3-BBCA-FFA3DF520FCB}"/>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173E30"/>
                </a:solidFill>
                <a:latin typeface="Avenir Next"/>
                <a:ea typeface="Avenir Next"/>
                <a:cs typeface="Avenir Next"/>
              </a:defRPr>
            </a:defPPr>
          </a:lstStyle>
          <a:p xmlns:a="http://schemas.openxmlformats.org/drawingml/2006/main">
            <a:pPr>
              <a:defRPr sz="3375" b="1">
                <a:solidFill>
                  <a:srgbClr val="173E30"/>
                </a:solidFill>
                <a:latin typeface="Avenir Next"/>
                <a:ea typeface="Avenir Next"/>
                <a:cs typeface="Avenir Next"/>
              </a:defRPr>
            </a:pPr>
            <a:r>
              <a:rPr sz="3375" b="1">
                <a:solidFill>
                  <a:srgbClr val="173E30"/>
                </a:solidFill>
                <a:latin typeface="Avenir Next"/>
                <a:ea typeface="Avenir Next"/>
                <a:cs typeface="Avenir Next"/>
              </a:rPr>
              <a:t>The problem is a decision without comparable evidence</a:t>
            </a:r>
          </a:p>
        </p:txBody>
      </p:sp>
      <p:sp>
        <p:nvSpPr>
          <p:cNvPr id="2" name="">
            <a:extLst xmlns:a="http://schemas.openxmlformats.org/drawingml/2006/main">
              <a:ext uri="{FF2B5EF4-FFF2-40B4-BE49-F238E27FC236}">
                <a16:creationId xmlns:a16="http://schemas.microsoft.com/office/drawing/2014/main" id="{EECF20C0-FCFD-4C84-A138-3D38F1FFD795}"/>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02 / GCC ATLAS</a:t>
            </a:r>
          </a:p>
        </p:txBody>
      </p:sp>
      <p:sp>
        <p:nvSpPr>
          <p:cNvPr id="3" name="">
            <a:extLst xmlns:a="http://schemas.openxmlformats.org/drawingml/2006/main">
              <a:ext uri="{FF2B5EF4-FFF2-40B4-BE49-F238E27FC236}">
                <a16:creationId xmlns:a16="http://schemas.microsoft.com/office/drawing/2014/main" id="{5407032C-0B7A-4304-B5CE-10C4780DBB49}"/>
              </a:ext>
            </a:extLst>
          </p:cNvPr>
          <p:cNvSpPr>
            <a:spLocks xmlns:a="http://schemas.openxmlformats.org/drawingml/2006/main" noGrp="1"/>
          </p:cNvSpPr>
          <p:nvPr/>
        </p:nvSpPr>
        <p:spPr>
          <a:xfrm xmlns:a="http://schemas.openxmlformats.org/drawingml/2006/main">
            <a:off x="647700" y="1466850"/>
            <a:ext cx="107061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546D55"/>
                </a:solidFill>
                <a:latin typeface="Avenir Next"/>
                <a:ea typeface="Avenir Next"/>
                <a:cs typeface="Avenir Next"/>
              </a:defRPr>
            </a:defPPr>
          </a:lstStyle>
          <a:p xmlns:a="http://schemas.openxmlformats.org/drawingml/2006/main">
            <a:pPr>
              <a:defRPr sz="1800" b="0">
                <a:solidFill>
                  <a:srgbClr val="546D55"/>
                </a:solidFill>
                <a:latin typeface="Avenir Next"/>
                <a:ea typeface="Avenir Next"/>
                <a:cs typeface="Avenir Next"/>
              </a:defRPr>
            </a:pPr>
            <a:r>
              <a:rPr sz="1800" b="0">
                <a:solidFill>
                  <a:srgbClr val="546D55"/>
                </a:solidFill>
                <a:latin typeface="Avenir Next"/>
                <a:ea typeface="Avenir Next"/>
                <a:cs typeface="Avenir Next"/>
              </a:rPr>
              <a:t>A new entrant must commit to a location and partners before it has a reliable way to compare them.</a:t>
            </a:r>
          </a:p>
        </p:txBody>
      </p:sp>
      <p:sp>
        <p:nvSpPr>
          <p:cNvPr id="4" name="">
            <a:extLst xmlns:a="http://schemas.openxmlformats.org/drawingml/2006/main">
              <a:ext uri="{FF2B5EF4-FFF2-40B4-BE49-F238E27FC236}">
                <a16:creationId xmlns:a16="http://schemas.microsoft.com/office/drawing/2014/main" id="{21667992-3BB3-4C70-A524-E6C2393956C9}"/>
              </a:ext>
            </a:extLst>
          </p:cNvPr>
          <p:cNvSpPr>
            <a:spLocks xmlns:a="http://schemas.openxmlformats.org/drawingml/2006/main" noGrp="1"/>
          </p:cNvSpPr>
          <p:nvPr/>
        </p:nvSpPr>
        <p:spPr>
          <a:xfrm xmlns:a="http://schemas.openxmlformats.org/drawingml/2006/main">
            <a:off x="647700" y="272415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The decision</a:t>
            </a:r>
          </a:p>
        </p:txBody>
      </p:sp>
      <p:sp>
        <p:nvSpPr>
          <p:cNvPr id="5" name="">
            <a:extLst xmlns:a="http://schemas.openxmlformats.org/drawingml/2006/main">
              <a:ext uri="{FF2B5EF4-FFF2-40B4-BE49-F238E27FC236}">
                <a16:creationId xmlns:a16="http://schemas.microsoft.com/office/drawing/2014/main" id="{04228746-B3E6-49B8-800C-D46B3050A5B1}"/>
              </a:ext>
            </a:extLst>
          </p:cNvPr>
          <p:cNvSpPr>
            <a:spLocks xmlns:a="http://schemas.openxmlformats.org/drawingml/2006/main" noGrp="1"/>
          </p:cNvSpPr>
          <p:nvPr/>
        </p:nvSpPr>
        <p:spPr>
          <a:xfrm xmlns:a="http://schemas.openxmlformats.org/drawingml/2006/main">
            <a:off x="647700" y="356235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Where can we build the capability we need, at a cost we understand, with partners we can verify?</a:t>
            </a:r>
          </a:p>
        </p:txBody>
      </p:sp>
      <p:sp>
        <p:nvSpPr>
          <p:cNvPr id="6" name="">
            <a:extLst xmlns:a="http://schemas.openxmlformats.org/drawingml/2006/main">
              <a:ext uri="{FF2B5EF4-FFF2-40B4-BE49-F238E27FC236}">
                <a16:creationId xmlns:a16="http://schemas.microsoft.com/office/drawing/2014/main" id="{409C2B0E-9441-47F5-BFF4-92CB67A3170A}"/>
              </a:ext>
            </a:extLst>
          </p:cNvPr>
          <p:cNvSpPr>
            <a:spLocks xmlns:a="http://schemas.openxmlformats.org/drawingml/2006/main" noGrp="1"/>
          </p:cNvSpPr>
          <p:nvPr/>
        </p:nvSpPr>
        <p:spPr>
          <a:xfrm xmlns:a="http://schemas.openxmlformats.org/drawingml/2006/main">
            <a:off x="4362450" y="272415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The fragmented inputs</a:t>
            </a:r>
          </a:p>
        </p:txBody>
      </p:sp>
      <p:sp>
        <p:nvSpPr>
          <p:cNvPr id="7" name="">
            <a:extLst xmlns:a="http://schemas.openxmlformats.org/drawingml/2006/main">
              <a:ext uri="{FF2B5EF4-FFF2-40B4-BE49-F238E27FC236}">
                <a16:creationId xmlns:a16="http://schemas.microsoft.com/office/drawing/2014/main" id="{CDA14F64-D714-4271-9F60-396C639553B3}"/>
              </a:ext>
            </a:extLst>
          </p:cNvPr>
          <p:cNvSpPr>
            <a:spLocks xmlns:a="http://schemas.openxmlformats.org/drawingml/2006/main" noGrp="1"/>
          </p:cNvSpPr>
          <p:nvPr/>
        </p:nvSpPr>
        <p:spPr>
          <a:xfrm xmlns:a="http://schemas.openxmlformats.org/drawingml/2006/main">
            <a:off x="4362450" y="356235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Company announcements, office reports, policy documents, recruitment estimates and referrals describe different slices of the ecosystem.</a:t>
            </a:r>
          </a:p>
        </p:txBody>
      </p:sp>
      <p:sp>
        <p:nvSpPr>
          <p:cNvPr id="8" name="">
            <a:extLst xmlns:a="http://schemas.openxmlformats.org/drawingml/2006/main">
              <a:ext uri="{FF2B5EF4-FFF2-40B4-BE49-F238E27FC236}">
                <a16:creationId xmlns:a16="http://schemas.microsoft.com/office/drawing/2014/main" id="{82A6D4B2-E4D0-4826-8538-6174268517D8}"/>
              </a:ext>
            </a:extLst>
          </p:cNvPr>
          <p:cNvSpPr>
            <a:spLocks xmlns:a="http://schemas.openxmlformats.org/drawingml/2006/main" noGrp="1"/>
          </p:cNvSpPr>
          <p:nvPr/>
        </p:nvSpPr>
        <p:spPr>
          <a:xfrm xmlns:a="http://schemas.openxmlformats.org/drawingml/2006/main">
            <a:off x="8077200" y="272415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The resulting friction</a:t>
            </a:r>
          </a:p>
        </p:txBody>
      </p:sp>
      <p:sp>
        <p:nvSpPr>
          <p:cNvPr id="9" name="">
            <a:extLst xmlns:a="http://schemas.openxmlformats.org/drawingml/2006/main">
              <a:ext uri="{FF2B5EF4-FFF2-40B4-BE49-F238E27FC236}">
                <a16:creationId xmlns:a16="http://schemas.microsoft.com/office/drawing/2014/main" id="{F80CEECE-CBCE-4C8A-902B-42FF8233E666}"/>
              </a:ext>
            </a:extLst>
          </p:cNvPr>
          <p:cNvSpPr>
            <a:spLocks xmlns:a="http://schemas.openxmlformats.org/drawingml/2006/main" noGrp="1"/>
          </p:cNvSpPr>
          <p:nvPr/>
        </p:nvSpPr>
        <p:spPr>
          <a:xfrm xmlns:a="http://schemas.openxmlformats.org/drawingml/2006/main">
            <a:off x="8077200" y="356235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The buyer rebuilds the evidence in a spreadsheet, resolves conflicting definitions, and asks advisors to fill the gaps.</a:t>
            </a:r>
          </a:p>
        </p:txBody>
      </p:sp>
      <p:sp>
        <p:nvSpPr>
          <p:cNvPr id="10" name="">
            <a:extLst xmlns:a="http://schemas.openxmlformats.org/drawingml/2006/main">
              <a:ext uri="{FF2B5EF4-FFF2-40B4-BE49-F238E27FC236}">
                <a16:creationId xmlns:a16="http://schemas.microsoft.com/office/drawing/2014/main" id="{B29CA58A-284D-4883-B95D-E01AF3A8EC51}"/>
              </a:ext>
            </a:extLst>
          </p:cNvPr>
          <p:cNvSpPr>
            <a:spLocks xmlns:a="http://schemas.openxmlformats.org/drawingml/2006/main" noGrp="1"/>
          </p:cNvSpPr>
          <p:nvPr/>
        </p:nvSpPr>
        <p:spPr>
          <a:xfrm xmlns:a="http://schemas.openxmlformats.org/drawingml/2006/main">
            <a:off x="657225" y="5829300"/>
            <a:ext cx="105727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25" b="0">
                <a:solidFill>
                  <a:srgbClr val="546D55"/>
                </a:solidFill>
                <a:latin typeface="Avenir Next"/>
                <a:ea typeface="Avenir Next"/>
                <a:cs typeface="Avenir Next"/>
              </a:defRPr>
            </a:defPPr>
          </a:lstStyle>
          <a:p xmlns:a="http://schemas.openxmlformats.org/drawingml/2006/main">
            <a:pPr>
              <a:defRPr sz="1425" b="0">
                <a:solidFill>
                  <a:srgbClr val="546D55"/>
                </a:solidFill>
                <a:latin typeface="Avenir Next"/>
                <a:ea typeface="Avenir Next"/>
                <a:cs typeface="Avenir Next"/>
              </a:defRPr>
            </a:pPr>
            <a:r>
              <a:rPr sz="1425" b="0">
                <a:solidFill>
                  <a:srgbClr val="546D55"/>
                </a:solidFill>
                <a:latin typeface="Avenir Next"/>
                <a:ea typeface="Avenir Next"/>
                <a:cs typeface="Avenir Next"/>
              </a:rPr>
              <a:t>This is a synthesis of the assignment and desk research. The frequency and cost of this friction still need buyer interviews.</a:t>
            </a:r>
          </a:p>
        </p:txBody>
      </p:sp>
    </p:spTree>
    <p:extLst>
      <p:ext uri="{BB962C8B-B14F-4D97-AF65-F5344CB8AC3E}">
        <p14:creationId xmlns:p14="http://schemas.microsoft.com/office/powerpoint/2010/main" val="451620484"/>
      </p:ext>
    </p:extLst>
  </p:cSld>
</p:sld>
</file>

<file path=ppt/slides/slide3.xml><?xml version="1.0" encoding="utf-8"?>
<p:sld xmlns:p="http://schemas.openxmlformats.org/presentationml/2006/main">
  <p:cSld>
    <p:bg>
      <p:bgPr>
        <a:solidFill xmlns:a="http://schemas.openxmlformats.org/drawingml/2006/main">
          <a:srgbClr val="F4F5E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DC88275-DACC-4D81-B36E-D4777992F1FB}"/>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173E30"/>
                </a:solidFill>
                <a:latin typeface="Avenir Next"/>
                <a:ea typeface="Avenir Next"/>
                <a:cs typeface="Avenir Next"/>
              </a:defRPr>
            </a:defPPr>
          </a:lstStyle>
          <a:p xmlns:a="http://schemas.openxmlformats.org/drawingml/2006/main">
            <a:pPr>
              <a:defRPr sz="3375" b="1">
                <a:solidFill>
                  <a:srgbClr val="173E30"/>
                </a:solidFill>
                <a:latin typeface="Avenir Next"/>
                <a:ea typeface="Avenir Next"/>
                <a:cs typeface="Avenir Next"/>
              </a:defRPr>
            </a:pPr>
            <a:r>
              <a:rPr sz="3375" b="1">
                <a:solidFill>
                  <a:srgbClr val="173E30"/>
                </a:solidFill>
                <a:latin typeface="Avenir Next"/>
                <a:ea typeface="Avenir Next"/>
                <a:cs typeface="Avenir Next"/>
              </a:rPr>
              <a:t>The ecosystem has several information bottlenecks</a:t>
            </a:r>
          </a:p>
        </p:txBody>
      </p:sp>
      <p:sp>
        <p:nvSpPr>
          <p:cNvPr id="2" name="">
            <a:extLst xmlns:a="http://schemas.openxmlformats.org/drawingml/2006/main">
              <a:ext uri="{FF2B5EF4-FFF2-40B4-BE49-F238E27FC236}">
                <a16:creationId xmlns:a16="http://schemas.microsoft.com/office/drawing/2014/main" id="{C32B4850-7544-4D87-AE25-3E67405FE2EB}"/>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03 / GCC ATLAS</a:t>
            </a:r>
          </a:p>
        </p:txBody>
      </p:sp>
      <p:graphicFrame>
        <p:nvGraphicFramePr>
          <p:cNvPr id="3" name="">
            <a:extLst xmlns:a="http://schemas.openxmlformats.org/drawingml/2006/main">
              <a:ext uri="{FF2B5EF4-FFF2-40B4-BE49-F238E27FC236}">
                <a16:creationId xmlns:a16="http://schemas.microsoft.com/office/drawing/2014/main" id="{62CF3A3E-BFAC-4434-9248-7857201227B4}"/>
              </a:ext>
            </a:extLst>
          </p:cNvPr>
          <p:cNvGraphicFramePr/>
          <p:nvPr/>
        </p:nvGraphicFramePr>
        <p:xfrm>
          <a:off xmlns:a="http://schemas.openxmlformats.org/drawingml/2006/main" x="638175" y="1657350"/>
          <a:ext xmlns:a="http://schemas.openxmlformats.org/drawingml/2006/main" cx="10810875" cy="4267200"/>
        </p:xfrm>
        <a:graphic xmlns:a="http://schemas.openxmlformats.org/drawingml/2006/main">
          <a:graphicData uri="http://schemas.openxmlformats.org/drawingml/2006/table">
            <a:tbl>
              <a:tblPr/>
              <a:tblGrid>
                <a:gridCol w="2190750"/>
                <a:gridCol w="3381375"/>
                <a:gridCol w="5238750"/>
              </a:tblGrid>
              <a:tr h="514350">
                <a:tc>
                  <a:txBody>
                    <a:bodyPr/>
                    <a:lstStyle/>
                    <a:p>
                      <a:r>
                        <a:rPr sz="1688" b="1">
                          <a:solidFill>
                            <a:srgbClr val="FDFDF7"/>
                          </a:solidFill>
                          <a:latin typeface="Avenir Next"/>
                          <a:ea typeface="Avenir Next"/>
                          <a:cs typeface="Avenir Next"/>
                        </a:rPr>
                        <a:t>Player</a:t>
                      </a:r>
                    </a:p>
                  </a:txBody>
                  <a:tcPr marL="114300" marR="114300" marT="47625" marB="47625" anchor="ctr">
                    <a:solidFill>
                      <a:srgbClr val="173E30"/>
                    </a:solidFill>
                  </a:tcPr>
                </a:tc>
                <a:tc>
                  <a:txBody>
                    <a:bodyPr/>
                    <a:lstStyle/>
                    <a:p>
                      <a:r>
                        <a:rPr sz="1688" b="1">
                          <a:solidFill>
                            <a:srgbClr val="FDFDF7"/>
                          </a:solidFill>
                          <a:latin typeface="Avenir Next"/>
                          <a:ea typeface="Avenir Next"/>
                          <a:cs typeface="Avenir Next"/>
                        </a:rPr>
                        <a:t>What they need</a:t>
                      </a:r>
                    </a:p>
                  </a:txBody>
                  <a:tcPr marL="114300" marR="114300" marT="47625" marB="47625" anchor="ctr">
                    <a:solidFill>
                      <a:srgbClr val="173E30"/>
                    </a:solidFill>
                  </a:tcPr>
                </a:tc>
                <a:tc>
                  <a:txBody>
                    <a:bodyPr/>
                    <a:lstStyle/>
                    <a:p>
                      <a:r>
                        <a:rPr sz="1688" b="1">
                          <a:solidFill>
                            <a:srgbClr val="FDFDF7"/>
                          </a:solidFill>
                          <a:latin typeface="Avenir Next"/>
                          <a:ea typeface="Avenir Next"/>
                          <a:cs typeface="Avenir Next"/>
                        </a:rPr>
                        <a:t>What they use today / likely consequence</a:t>
                      </a:r>
                    </a:p>
                  </a:txBody>
                  <a:tcPr marL="114300" marR="114300" marT="47625" marB="47625" anchor="ctr">
                    <a:solidFill>
                      <a:srgbClr val="173E30"/>
                    </a:solidFill>
                  </a:tcPr>
                </a:tc>
              </a:tr>
              <a:tr h="590550">
                <a:tc>
                  <a:txBody>
                    <a:bodyPr/>
                    <a:lstStyle/>
                    <a:p>
                      <a:r>
                        <a:rPr sz="1688">
                          <a:solidFill>
                            <a:srgbClr val="173E30"/>
                          </a:solidFill>
                          <a:latin typeface="Avenir Next"/>
                          <a:ea typeface="Avenir Next"/>
                          <a:cs typeface="Avenir Next"/>
                        </a:rPr>
                        <a:t>Entrant CTO / COO</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Comparable city and setup evidence</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Advisors, referrals, reports → repeated diligence</a:t>
                      </a:r>
                    </a:p>
                  </a:txBody>
                  <a:tcPr marL="114300" marR="114300" marT="47625" marB="47625" anchor="ctr">
                    <a:solidFill>
                      <a:srgbClr val="F4F5EF"/>
                    </a:solidFill>
                  </a:tcPr>
                </a:tc>
              </a:tr>
              <a:tr h="590550">
                <a:tc>
                  <a:txBody>
                    <a:bodyPr/>
                    <a:lstStyle/>
                    <a:p>
                      <a:r>
                        <a:rPr sz="1688">
                          <a:solidFill>
                            <a:srgbClr val="173E30"/>
                          </a:solidFill>
                          <a:latin typeface="Avenir Next"/>
                          <a:ea typeface="Avenir Next"/>
                          <a:cs typeface="Avenir Next"/>
                        </a:rPr>
                        <a:t>GCC / HR leaders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Role-level hiring and capability data</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Recruiters, peers → uneven salary / supply estimates</a:t>
                      </a:r>
                    </a:p>
                  </a:txBody>
                  <a:tcPr marL="114300" marR="114300" marT="47625" marB="47625" anchor="ctr">
                    <a:solidFill>
                      <a:srgbClr val="F4F5EF"/>
                    </a:solidFill>
                  </a:tcPr>
                </a:tc>
              </a:tr>
              <a:tr h="590550">
                <a:tc>
                  <a:txBody>
                    <a:bodyPr/>
                    <a:lstStyle/>
                    <a:p>
                      <a:r>
                        <a:rPr sz="1688">
                          <a:solidFill>
                            <a:srgbClr val="173E30"/>
                          </a:solidFill>
                          <a:latin typeface="Avenir Next"/>
                          <a:ea typeface="Avenir Next"/>
                          <a:cs typeface="Avenir Next"/>
                        </a:rPr>
                        <a:t>Advisors, lawyers, auditors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Reliable entity and project context</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Filings, client records → manual reconciliation</a:t>
                      </a:r>
                    </a:p>
                  </a:txBody>
                  <a:tcPr marL="114300" marR="114300" marT="47625" marB="47625" anchor="ctr">
                    <a:solidFill>
                      <a:srgbClr val="F4F5EF"/>
                    </a:solidFill>
                  </a:tcPr>
                </a:tc>
              </a:tr>
              <a:tr h="590550">
                <a:tc>
                  <a:txBody>
                    <a:bodyPr/>
                    <a:lstStyle/>
                    <a:p>
                      <a:r>
                        <a:rPr sz="1688">
                          <a:solidFill>
                            <a:srgbClr val="173E30"/>
                          </a:solidFill>
                          <a:latin typeface="Avenir Next"/>
                          <a:ea typeface="Avenir Next"/>
                          <a:cs typeface="Avenir Next"/>
                        </a:rPr>
                        <a:t>Recruiters, EOR / payroll firms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Demand and operating requirements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Networks, job posts → weak project qualification</a:t>
                      </a:r>
                    </a:p>
                  </a:txBody>
                  <a:tcPr marL="114300" marR="114300" marT="47625" marB="47625" anchor="ctr">
                    <a:solidFill>
                      <a:srgbClr val="F4F5EF"/>
                    </a:solidFill>
                  </a:tcPr>
                </a:tc>
              </a:tr>
              <a:tr h="590550">
                <a:tc>
                  <a:txBody>
                    <a:bodyPr/>
                    <a:lstStyle/>
                    <a:p>
                      <a:r>
                        <a:rPr sz="1688">
                          <a:solidFill>
                            <a:srgbClr val="173E30"/>
                          </a:solidFill>
                          <a:latin typeface="Avenir Next"/>
                          <a:ea typeface="Avenir Next"/>
                          <a:cs typeface="Avenir Next"/>
                        </a:rPr>
                        <a:t>Real estate firms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Mandates, space demand and timing</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Leasing data, relationships → partial demand visibility</a:t>
                      </a:r>
                    </a:p>
                  </a:txBody>
                  <a:tcPr marL="114300" marR="114300" marT="47625" marB="47625" anchor="ctr">
                    <a:solidFill>
                      <a:srgbClr val="F4F5EF"/>
                    </a:solidFill>
                  </a:tcPr>
                </a:tc>
              </a:tr>
              <a:tr h="590550">
                <a:tc>
                  <a:txBody>
                    <a:bodyPr/>
                    <a:lstStyle/>
                    <a:p>
                      <a:r>
                        <a:rPr sz="1688">
                          <a:solidFill>
                            <a:srgbClr val="173E30"/>
                          </a:solidFill>
                          <a:latin typeface="Avenir Next"/>
                          <a:ea typeface="Avenir Next"/>
                          <a:cs typeface="Avenir Next"/>
                        </a:rPr>
                        <a:t>States / investment agencies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Project eligibility and policy uptake</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Applications, promotion → selective information</a:t>
                      </a:r>
                    </a:p>
                  </a:txBody>
                  <a:tcPr marL="114300" marR="114300" marT="47625" marB="47625" anchor="ctr">
                    <a:solidFill>
                      <a:srgbClr val="F4F5EF"/>
                    </a:solidFill>
                  </a:tcPr>
                </a:tc>
              </a:tr>
            </a:tbl>
          </a:graphicData>
        </a:graphic>
      </p:graphicFrame>
      <p:sp>
        <p:nvSpPr>
          <p:cNvPr id="4" name="">
            <a:extLst xmlns:a="http://schemas.openxmlformats.org/drawingml/2006/main">
              <a:ext uri="{FF2B5EF4-FFF2-40B4-BE49-F238E27FC236}">
                <a16:creationId xmlns:a16="http://schemas.microsoft.com/office/drawing/2014/main" id="{0E78FE8B-8C24-4384-8296-E359112CA8FB}"/>
              </a:ext>
            </a:extLst>
          </p:cNvPr>
          <p:cNvSpPr>
            <a:spLocks xmlns:a="http://schemas.openxmlformats.org/drawingml/2006/main" noGrp="1"/>
          </p:cNvSpPr>
          <p:nvPr/>
        </p:nvSpPr>
        <p:spPr>
          <a:xfrm xmlns:a="http://schemas.openxmlformats.org/drawingml/2006/main">
            <a:off x="647700" y="60769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75" b="0">
                <a:solidFill>
                  <a:srgbClr val="546D55"/>
                </a:solidFill>
                <a:latin typeface="Avenir Next"/>
                <a:ea typeface="Avenir Next"/>
                <a:cs typeface="Avenir Next"/>
              </a:defRPr>
            </a:defPPr>
          </a:lstStyle>
          <a:p xmlns:a="http://schemas.openxmlformats.org/drawingml/2006/main">
            <a:pPr>
              <a:defRPr sz="1275" b="0">
                <a:solidFill>
                  <a:srgbClr val="546D55"/>
                </a:solidFill>
                <a:latin typeface="Avenir Next"/>
                <a:ea typeface="Avenir Next"/>
                <a:cs typeface="Avenir Next"/>
              </a:defRPr>
            </a:pPr>
            <a:r>
              <a:rPr sz="1275" b="0">
                <a:solidFill>
                  <a:srgbClr val="546D55"/>
                </a:solidFill>
                <a:latin typeface="Avenir Next"/>
                <a:ea typeface="Avenir Next"/>
                <a:cs typeface="Avenir Next"/>
              </a:rPr>
              <a:t>Stakeholder pain map = hypotheses to validate. Exposure to a fee or commercial incentive does not establish bias in any specific provider.</a:t>
            </a:r>
          </a:p>
        </p:txBody>
      </p:sp>
    </p:spTree>
    <p:extLst>
      <p:ext uri="{BB962C8B-B14F-4D97-AF65-F5344CB8AC3E}">
        <p14:creationId xmlns:p14="http://schemas.microsoft.com/office/powerpoint/2010/main" val="1043043530"/>
      </p:ext>
    </p:extLst>
  </p:cSld>
</p:sld>
</file>

<file path=ppt/slides/slide4.xml><?xml version="1.0" encoding="utf-8"?>
<p:sld xmlns:p="http://schemas.openxmlformats.org/presentationml/2006/main">
  <p:cSld>
    <p:bg>
      <p:bgPr>
        <a:solidFill xmlns:a="http://schemas.openxmlformats.org/drawingml/2006/main">
          <a:srgbClr val="F4F5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16C1501-9EE1-42AB-893E-2F8B82467954}"/>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173E30"/>
                </a:solidFill>
                <a:latin typeface="Avenir Next"/>
                <a:ea typeface="Avenir Next"/>
                <a:cs typeface="Avenir Next"/>
              </a:defRPr>
            </a:defPPr>
          </a:lstStyle>
          <a:p xmlns:a="http://schemas.openxmlformats.org/drawingml/2006/main">
            <a:pPr>
              <a:defRPr sz="3375" b="1">
                <a:solidFill>
                  <a:srgbClr val="173E30"/>
                </a:solidFill>
                <a:latin typeface="Avenir Next"/>
                <a:ea typeface="Avenir Next"/>
                <a:cs typeface="Avenir Next"/>
              </a:defRPr>
            </a:pPr>
            <a:r>
              <a:rPr sz="3375" b="1">
                <a:solidFill>
                  <a:srgbClr val="173E30"/>
                </a:solidFill>
                <a:latin typeface="Avenir Next"/>
                <a:ea typeface="Avenir Next"/>
                <a:cs typeface="Avenir Next"/>
              </a:rPr>
              <a:t>The numbers need a unit and a reporting period</a:t>
            </a:r>
          </a:p>
        </p:txBody>
      </p:sp>
      <p:sp>
        <p:nvSpPr>
          <p:cNvPr id="2" name="">
            <a:extLst xmlns:a="http://schemas.openxmlformats.org/drawingml/2006/main">
              <a:ext uri="{FF2B5EF4-FFF2-40B4-BE49-F238E27FC236}">
                <a16:creationId xmlns:a16="http://schemas.microsoft.com/office/drawing/2014/main" id="{83FD7D8E-BEFA-4C93-92B4-9BE79D583F89}"/>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04 / GCC ATLAS</a:t>
            </a:r>
          </a:p>
        </p:txBody>
      </p:sp>
      <p:sp>
        <p:nvSpPr>
          <p:cNvPr id="3" name="">
            <a:extLst xmlns:a="http://schemas.openxmlformats.org/drawingml/2006/main">
              <a:ext uri="{FF2B5EF4-FFF2-40B4-BE49-F238E27FC236}">
                <a16:creationId xmlns:a16="http://schemas.microsoft.com/office/drawing/2014/main" id="{2BAC3D71-DA5F-4054-B7F5-319F7E522055}"/>
              </a:ext>
            </a:extLst>
          </p:cNvPr>
          <p:cNvSpPr>
            <a:spLocks xmlns:a="http://schemas.openxmlformats.org/drawingml/2006/main" noGrp="1"/>
          </p:cNvSpPr>
          <p:nvPr/>
        </p:nvSpPr>
        <p:spPr>
          <a:xfrm xmlns:a="http://schemas.openxmlformats.org/drawingml/2006/main">
            <a:off x="647700" y="2333625"/>
            <a:ext cx="3286125"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550" b="0">
                <a:solidFill>
                  <a:srgbClr val="173E30"/>
                </a:solidFill>
                <a:latin typeface="Avenir Next"/>
                <a:ea typeface="Avenir Next"/>
                <a:cs typeface="Avenir Next"/>
              </a:defRPr>
            </a:defPPr>
          </a:lstStyle>
          <a:p xmlns:a="http://schemas.openxmlformats.org/drawingml/2006/main">
            <a:pPr>
              <a:defRPr sz="5550" b="0">
                <a:solidFill>
                  <a:srgbClr val="173E30"/>
                </a:solidFill>
                <a:latin typeface="Avenir Next"/>
                <a:ea typeface="Avenir Next"/>
                <a:cs typeface="Avenir Next"/>
              </a:defRPr>
            </a:pPr>
            <a:r>
              <a:rPr sz="5550" b="0">
                <a:solidFill>
                  <a:srgbClr val="173E30"/>
                </a:solidFill>
                <a:latin typeface="Avenir Next"/>
                <a:ea typeface="Avenir Next"/>
                <a:cs typeface="Avenir Next"/>
              </a:rPr>
              <a:t>1,700+</a:t>
            </a:r>
          </a:p>
        </p:txBody>
      </p:sp>
      <p:sp>
        <p:nvSpPr>
          <p:cNvPr id="4" name="">
            <a:extLst xmlns:a="http://schemas.openxmlformats.org/drawingml/2006/main">
              <a:ext uri="{FF2B5EF4-FFF2-40B4-BE49-F238E27FC236}">
                <a16:creationId xmlns:a16="http://schemas.microsoft.com/office/drawing/2014/main" id="{0D8FE952-9601-4C4A-884B-52B280A0421A}"/>
              </a:ext>
            </a:extLst>
          </p:cNvPr>
          <p:cNvSpPr>
            <a:spLocks xmlns:a="http://schemas.openxmlformats.org/drawingml/2006/main" noGrp="1"/>
          </p:cNvSpPr>
          <p:nvPr/>
        </p:nvSpPr>
        <p:spPr>
          <a:xfrm xmlns:a="http://schemas.openxmlformats.org/drawingml/2006/main">
            <a:off x="647700" y="3381375"/>
            <a:ext cx="3286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73E30"/>
                </a:solidFill>
                <a:latin typeface="Avenir Next"/>
                <a:ea typeface="Avenir Next"/>
                <a:cs typeface="Avenir Next"/>
              </a:defRPr>
            </a:defPPr>
          </a:lstStyle>
          <a:p xmlns:a="http://schemas.openxmlformats.org/drawingml/2006/main">
            <a:pPr>
              <a:defRPr sz="1875" b="1">
                <a:solidFill>
                  <a:srgbClr val="173E30"/>
                </a:solidFill>
                <a:latin typeface="Avenir Next"/>
                <a:ea typeface="Avenir Next"/>
                <a:cs typeface="Avenir Next"/>
              </a:defRPr>
            </a:pPr>
            <a:r>
              <a:rPr sz="1875" b="1">
                <a:solidFill>
                  <a:srgbClr val="173E30"/>
                </a:solidFill>
                <a:latin typeface="Avenir Next"/>
                <a:ea typeface="Avenir Next"/>
                <a:cs typeface="Avenir Next"/>
              </a:rPr>
              <a:t>GCCs · FY24</a:t>
            </a:r>
          </a:p>
        </p:txBody>
      </p:sp>
      <p:sp>
        <p:nvSpPr>
          <p:cNvPr id="5" name="">
            <a:extLst xmlns:a="http://schemas.openxmlformats.org/drawingml/2006/main">
              <a:ext uri="{FF2B5EF4-FFF2-40B4-BE49-F238E27FC236}">
                <a16:creationId xmlns:a16="http://schemas.microsoft.com/office/drawing/2014/main" id="{3C23C784-AF9B-47D2-9D7D-2447E8508871}"/>
              </a:ext>
            </a:extLst>
          </p:cNvPr>
          <p:cNvSpPr>
            <a:spLocks xmlns:a="http://schemas.openxmlformats.org/drawingml/2006/main" noGrp="1"/>
          </p:cNvSpPr>
          <p:nvPr/>
        </p:nvSpPr>
        <p:spPr>
          <a:xfrm xmlns:a="http://schemas.openxmlformats.org/drawingml/2006/main">
            <a:off x="647700" y="4124325"/>
            <a:ext cx="32861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0">
                <a:solidFill>
                  <a:srgbClr val="546D55"/>
                </a:solidFill>
                <a:latin typeface="Avenir Next"/>
                <a:ea typeface="Avenir Next"/>
                <a:cs typeface="Avenir Next"/>
              </a:defRPr>
            </a:defPPr>
          </a:lstStyle>
          <a:p xmlns:a="http://schemas.openxmlformats.org/drawingml/2006/main">
            <a:pPr>
              <a:defRPr sz="1725" b="0">
                <a:solidFill>
                  <a:srgbClr val="546D55"/>
                </a:solidFill>
                <a:latin typeface="Avenir Next"/>
                <a:ea typeface="Avenir Next"/>
                <a:cs typeface="Avenir Next"/>
              </a:defRPr>
            </a:pPr>
            <a:r>
              <a:rPr sz="1725" b="0">
                <a:solidFill>
                  <a:srgbClr val="546D55"/>
                </a:solidFill>
                <a:latin typeface="Avenir Next"/>
                <a:ea typeface="Avenir Next"/>
                <a:cs typeface="Avenir Next"/>
              </a:rPr>
              <a:t>Nasscom–Zinnov</a:t>
            </a:r>
          </a:p>
          <a:p xmlns:a="http://schemas.openxmlformats.org/drawingml/2006/main">
            <a:pPr>
              <a:defRPr sz="1725" b="0">
                <a:solidFill>
                  <a:srgbClr val="546D55"/>
                </a:solidFill>
                <a:latin typeface="Avenir Next"/>
                <a:ea typeface="Avenir Next"/>
                <a:cs typeface="Avenir Next"/>
              </a:defRPr>
            </a:pPr>
            <a:r>
              <a:rPr sz="1725" b="0">
                <a:solidFill>
                  <a:srgbClr val="546D55"/>
                </a:solidFill>
                <a:latin typeface="Avenir Next"/>
                <a:ea typeface="Avenir Next"/>
                <a:cs typeface="Avenir Next"/>
              </a:rPr>
              <a:t>2,975+ centres</a:t>
            </a:r>
          </a:p>
        </p:txBody>
      </p:sp>
      <p:sp>
        <p:nvSpPr>
          <p:cNvPr id="6" name="">
            <a:extLst xmlns:a="http://schemas.openxmlformats.org/drawingml/2006/main">
              <a:ext uri="{FF2B5EF4-FFF2-40B4-BE49-F238E27FC236}">
                <a16:creationId xmlns:a16="http://schemas.microsoft.com/office/drawing/2014/main" id="{267FED21-6AB2-4A02-ADEF-DC32124EF60C}"/>
              </a:ext>
            </a:extLst>
          </p:cNvPr>
          <p:cNvSpPr>
            <a:spLocks xmlns:a="http://schemas.openxmlformats.org/drawingml/2006/main" noGrp="1"/>
          </p:cNvSpPr>
          <p:nvPr/>
        </p:nvSpPr>
        <p:spPr>
          <a:xfrm xmlns:a="http://schemas.openxmlformats.org/drawingml/2006/main">
            <a:off x="4362450" y="2333625"/>
            <a:ext cx="3286125"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550" b="0">
                <a:solidFill>
                  <a:srgbClr val="173E30"/>
                </a:solidFill>
                <a:latin typeface="Avenir Next"/>
                <a:ea typeface="Avenir Next"/>
                <a:cs typeface="Avenir Next"/>
              </a:defRPr>
            </a:defPPr>
          </a:lstStyle>
          <a:p xmlns:a="http://schemas.openxmlformats.org/drawingml/2006/main">
            <a:pPr>
              <a:defRPr sz="5550" b="0">
                <a:solidFill>
                  <a:srgbClr val="173E30"/>
                </a:solidFill>
                <a:latin typeface="Avenir Next"/>
                <a:ea typeface="Avenir Next"/>
                <a:cs typeface="Avenir Next"/>
              </a:defRPr>
            </a:pPr>
            <a:r>
              <a:rPr sz="5550" b="0">
                <a:solidFill>
                  <a:srgbClr val="173E30"/>
                </a:solidFill>
                <a:latin typeface="Avenir Next"/>
                <a:ea typeface="Avenir Next"/>
                <a:cs typeface="Avenir Next"/>
              </a:rPr>
              <a:t>2,117</a:t>
            </a:r>
          </a:p>
        </p:txBody>
      </p:sp>
      <p:sp>
        <p:nvSpPr>
          <p:cNvPr id="7" name="">
            <a:extLst xmlns:a="http://schemas.openxmlformats.org/drawingml/2006/main">
              <a:ext uri="{FF2B5EF4-FFF2-40B4-BE49-F238E27FC236}">
                <a16:creationId xmlns:a16="http://schemas.microsoft.com/office/drawing/2014/main" id="{D942CA0D-E9C6-4E6C-9F28-D140EE6E0287}"/>
              </a:ext>
            </a:extLst>
          </p:cNvPr>
          <p:cNvSpPr>
            <a:spLocks xmlns:a="http://schemas.openxmlformats.org/drawingml/2006/main" noGrp="1"/>
          </p:cNvSpPr>
          <p:nvPr/>
        </p:nvSpPr>
        <p:spPr>
          <a:xfrm xmlns:a="http://schemas.openxmlformats.org/drawingml/2006/main">
            <a:off x="4362450" y="3381375"/>
            <a:ext cx="3286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73E30"/>
                </a:solidFill>
                <a:latin typeface="Avenir Next"/>
                <a:ea typeface="Avenir Next"/>
                <a:cs typeface="Avenir Next"/>
              </a:defRPr>
            </a:defPPr>
          </a:lstStyle>
          <a:p xmlns:a="http://schemas.openxmlformats.org/drawingml/2006/main">
            <a:pPr>
              <a:defRPr sz="1875" b="1">
                <a:solidFill>
                  <a:srgbClr val="173E30"/>
                </a:solidFill>
                <a:latin typeface="Avenir Next"/>
                <a:ea typeface="Avenir Next"/>
                <a:cs typeface="Avenir Next"/>
              </a:defRPr>
            </a:pPr>
            <a:r>
              <a:rPr sz="1875" b="1">
                <a:solidFill>
                  <a:srgbClr val="173E30"/>
                </a:solidFill>
                <a:latin typeface="Avenir Next"/>
                <a:ea typeface="Avenir Next"/>
                <a:cs typeface="Avenir Next"/>
              </a:rPr>
              <a:t>GCCs · FY26</a:t>
            </a:r>
          </a:p>
        </p:txBody>
      </p:sp>
      <p:sp>
        <p:nvSpPr>
          <p:cNvPr id="8" name="">
            <a:extLst xmlns:a="http://schemas.openxmlformats.org/drawingml/2006/main">
              <a:ext uri="{FF2B5EF4-FFF2-40B4-BE49-F238E27FC236}">
                <a16:creationId xmlns:a16="http://schemas.microsoft.com/office/drawing/2014/main" id="{C78EA375-2ABA-436A-BDA9-86F456AD638D}"/>
              </a:ext>
            </a:extLst>
          </p:cNvPr>
          <p:cNvSpPr>
            <a:spLocks xmlns:a="http://schemas.openxmlformats.org/drawingml/2006/main" noGrp="1"/>
          </p:cNvSpPr>
          <p:nvPr/>
        </p:nvSpPr>
        <p:spPr>
          <a:xfrm xmlns:a="http://schemas.openxmlformats.org/drawingml/2006/main">
            <a:off x="4362450" y="4124325"/>
            <a:ext cx="32861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0">
                <a:solidFill>
                  <a:srgbClr val="546D55"/>
                </a:solidFill>
                <a:latin typeface="Avenir Next"/>
                <a:ea typeface="Avenir Next"/>
                <a:cs typeface="Avenir Next"/>
              </a:defRPr>
            </a:defPPr>
          </a:lstStyle>
          <a:p xmlns:a="http://schemas.openxmlformats.org/drawingml/2006/main">
            <a:pPr>
              <a:defRPr sz="1725" b="0">
                <a:solidFill>
                  <a:srgbClr val="546D55"/>
                </a:solidFill>
                <a:latin typeface="Avenir Next"/>
                <a:ea typeface="Avenir Next"/>
                <a:cs typeface="Avenir Next"/>
              </a:defRPr>
            </a:pPr>
            <a:r>
              <a:rPr sz="1725" b="0">
                <a:solidFill>
                  <a:srgbClr val="546D55"/>
                </a:solidFill>
                <a:latin typeface="Avenir Next"/>
                <a:ea typeface="Avenir Next"/>
                <a:cs typeface="Avenir Next"/>
              </a:rPr>
              <a:t>Nasscom–Zinnov</a:t>
            </a:r>
          </a:p>
          <a:p xmlns:a="http://schemas.openxmlformats.org/drawingml/2006/main">
            <a:pPr>
              <a:defRPr sz="1725" b="0">
                <a:solidFill>
                  <a:srgbClr val="546D55"/>
                </a:solidFill>
                <a:latin typeface="Avenir Next"/>
                <a:ea typeface="Avenir Next"/>
                <a:cs typeface="Avenir Next"/>
              </a:defRPr>
            </a:pPr>
            <a:r>
              <a:rPr sz="1725" b="0">
                <a:solidFill>
                  <a:srgbClr val="546D55"/>
                </a:solidFill>
                <a:latin typeface="Avenir Next"/>
                <a:ea typeface="Avenir Next"/>
                <a:cs typeface="Avenir Next"/>
              </a:rPr>
              <a:t>3,728 units</a:t>
            </a:r>
          </a:p>
        </p:txBody>
      </p:sp>
      <p:sp>
        <p:nvSpPr>
          <p:cNvPr id="9" name="">
            <a:extLst xmlns:a="http://schemas.openxmlformats.org/drawingml/2006/main">
              <a:ext uri="{FF2B5EF4-FFF2-40B4-BE49-F238E27FC236}">
                <a16:creationId xmlns:a16="http://schemas.microsoft.com/office/drawing/2014/main" id="{CEC84FF1-E23A-4C6A-97A8-16B711B5C9BE}"/>
              </a:ext>
            </a:extLst>
          </p:cNvPr>
          <p:cNvSpPr>
            <a:spLocks xmlns:a="http://schemas.openxmlformats.org/drawingml/2006/main" noGrp="1"/>
          </p:cNvSpPr>
          <p:nvPr/>
        </p:nvSpPr>
        <p:spPr>
          <a:xfrm xmlns:a="http://schemas.openxmlformats.org/drawingml/2006/main">
            <a:off x="8077200" y="2333625"/>
            <a:ext cx="3286125"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550" b="0">
                <a:solidFill>
                  <a:srgbClr val="173E30"/>
                </a:solidFill>
                <a:latin typeface="Avenir Next"/>
                <a:ea typeface="Avenir Next"/>
                <a:cs typeface="Avenir Next"/>
              </a:defRPr>
            </a:defPPr>
          </a:lstStyle>
          <a:p xmlns:a="http://schemas.openxmlformats.org/drawingml/2006/main">
            <a:pPr>
              <a:defRPr sz="5550" b="0">
                <a:solidFill>
                  <a:srgbClr val="173E30"/>
                </a:solidFill>
                <a:latin typeface="Avenir Next"/>
                <a:ea typeface="Avenir Next"/>
                <a:cs typeface="Avenir Next"/>
              </a:defRPr>
            </a:pPr>
            <a:r>
              <a:rPr sz="5550" b="0">
                <a:solidFill>
                  <a:srgbClr val="173E30"/>
                </a:solidFill>
                <a:latin typeface="Avenir Next"/>
                <a:ea typeface="Avenir Next"/>
                <a:cs typeface="Avenir Next"/>
              </a:rPr>
              <a:t>1,950+</a:t>
            </a:r>
          </a:p>
        </p:txBody>
      </p:sp>
      <p:sp>
        <p:nvSpPr>
          <p:cNvPr id="10" name="">
            <a:extLst xmlns:a="http://schemas.openxmlformats.org/drawingml/2006/main">
              <a:ext uri="{FF2B5EF4-FFF2-40B4-BE49-F238E27FC236}">
                <a16:creationId xmlns:a16="http://schemas.microsoft.com/office/drawing/2014/main" id="{6003FBD1-8E8E-41FF-AF09-52B013BB8CEA}"/>
              </a:ext>
            </a:extLst>
          </p:cNvPr>
          <p:cNvSpPr>
            <a:spLocks xmlns:a="http://schemas.openxmlformats.org/drawingml/2006/main" noGrp="1"/>
          </p:cNvSpPr>
          <p:nvPr/>
        </p:nvSpPr>
        <p:spPr>
          <a:xfrm xmlns:a="http://schemas.openxmlformats.org/drawingml/2006/main">
            <a:off x="8077200" y="3381375"/>
            <a:ext cx="3286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73E30"/>
                </a:solidFill>
                <a:latin typeface="Avenir Next"/>
                <a:ea typeface="Avenir Next"/>
                <a:cs typeface="Avenir Next"/>
              </a:defRPr>
            </a:defPPr>
          </a:lstStyle>
          <a:p xmlns:a="http://schemas.openxmlformats.org/drawingml/2006/main">
            <a:pPr>
              <a:defRPr sz="1875" b="1">
                <a:solidFill>
                  <a:srgbClr val="173E30"/>
                </a:solidFill>
                <a:latin typeface="Avenir Next"/>
                <a:ea typeface="Avenir Next"/>
                <a:cs typeface="Avenir Next"/>
              </a:defRPr>
            </a:pPr>
            <a:r>
              <a:rPr sz="1875" b="1">
                <a:solidFill>
                  <a:srgbClr val="173E30"/>
                </a:solidFill>
                <a:latin typeface="Avenir Next"/>
                <a:ea typeface="Avenir Next"/>
                <a:cs typeface="Avenir Next"/>
              </a:rPr>
              <a:t>“GCC units” · Dec 2024</a:t>
            </a:r>
          </a:p>
        </p:txBody>
      </p:sp>
      <p:sp>
        <p:nvSpPr>
          <p:cNvPr id="11" name="">
            <a:extLst xmlns:a="http://schemas.openxmlformats.org/drawingml/2006/main">
              <a:ext uri="{FF2B5EF4-FFF2-40B4-BE49-F238E27FC236}">
                <a16:creationId xmlns:a16="http://schemas.microsoft.com/office/drawing/2014/main" id="{2FBCE1A4-FDB4-4AD6-84A2-2C74EF294AD4}"/>
              </a:ext>
            </a:extLst>
          </p:cNvPr>
          <p:cNvSpPr>
            <a:spLocks xmlns:a="http://schemas.openxmlformats.org/drawingml/2006/main" noGrp="1"/>
          </p:cNvSpPr>
          <p:nvPr/>
        </p:nvSpPr>
        <p:spPr>
          <a:xfrm xmlns:a="http://schemas.openxmlformats.org/drawingml/2006/main">
            <a:off x="8077200" y="4124325"/>
            <a:ext cx="32861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0">
                <a:solidFill>
                  <a:srgbClr val="546D55"/>
                </a:solidFill>
                <a:latin typeface="Avenir Next"/>
                <a:ea typeface="Avenir Next"/>
                <a:cs typeface="Avenir Next"/>
              </a:defRPr>
            </a:defPPr>
          </a:lstStyle>
          <a:p xmlns:a="http://schemas.openxmlformats.org/drawingml/2006/main">
            <a:pPr>
              <a:defRPr sz="1725" b="0">
                <a:solidFill>
                  <a:srgbClr val="546D55"/>
                </a:solidFill>
                <a:latin typeface="Avenir Next"/>
                <a:ea typeface="Avenir Next"/>
                <a:cs typeface="Avenir Next"/>
              </a:defRPr>
            </a:pPr>
            <a:r>
              <a:rPr sz="1725" b="0">
                <a:solidFill>
                  <a:srgbClr val="546D55"/>
                </a:solidFill>
                <a:latin typeface="Avenir Next"/>
                <a:ea typeface="Avenir Next"/>
                <a:cs typeface="Avenir Next"/>
              </a:rPr>
              <a:t>JLL office report</a:t>
            </a:r>
          </a:p>
          <a:p xmlns:a="http://schemas.openxmlformats.org/drawingml/2006/main">
            <a:pPr>
              <a:defRPr sz="1725" b="0">
                <a:solidFill>
                  <a:srgbClr val="546D55"/>
                </a:solidFill>
                <a:latin typeface="Avenir Next"/>
                <a:ea typeface="Avenir Next"/>
                <a:cs typeface="Avenir Next"/>
              </a:defRPr>
            </a:pPr>
            <a:r>
              <a:rPr sz="1725" b="0">
                <a:solidFill>
                  <a:srgbClr val="546D55"/>
                </a:solidFill>
                <a:latin typeface="Avenir Next"/>
                <a:ea typeface="Avenir Next"/>
                <a:cs typeface="Avenir Next"/>
              </a:rPr>
              <a:t>Scope not reconciled</a:t>
            </a:r>
          </a:p>
        </p:txBody>
      </p:sp>
      <p:sp>
        <p:nvSpPr>
          <p:cNvPr id="12" name="">
            <a:extLst xmlns:a="http://schemas.openxmlformats.org/drawingml/2006/main">
              <a:ext uri="{FF2B5EF4-FFF2-40B4-BE49-F238E27FC236}">
                <a16:creationId xmlns:a16="http://schemas.microsoft.com/office/drawing/2014/main" id="{35823905-FAE6-4EB6-857D-603D7E2AA8B3}"/>
              </a:ext>
            </a:extLst>
          </p:cNvPr>
          <p:cNvSpPr>
            <a:spLocks xmlns:a="http://schemas.openxmlformats.org/drawingml/2006/main" noGrp="1"/>
          </p:cNvSpPr>
          <p:nvPr/>
        </p:nvSpPr>
        <p:spPr>
          <a:xfrm xmlns:a="http://schemas.openxmlformats.org/drawingml/2006/main">
            <a:off x="657225" y="5829300"/>
            <a:ext cx="105727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25" b="0">
                <a:solidFill>
                  <a:srgbClr val="546D55"/>
                </a:solidFill>
                <a:latin typeface="Avenir Next"/>
                <a:ea typeface="Avenir Next"/>
                <a:cs typeface="Avenir Next"/>
              </a:defRPr>
            </a:defPPr>
          </a:lstStyle>
          <a:p xmlns:a="http://schemas.openxmlformats.org/drawingml/2006/main">
            <a:pPr>
              <a:defRPr sz="1425" b="0">
                <a:solidFill>
                  <a:srgbClr val="546D55"/>
                </a:solidFill>
                <a:latin typeface="Avenir Next"/>
                <a:ea typeface="Avenir Next"/>
                <a:cs typeface="Avenir Next"/>
              </a:defRPr>
            </a:pPr>
            <a:r>
              <a:rPr sz="1425" b="0">
                <a:solidFill>
                  <a:srgbClr val="546D55"/>
                </a:solidFill>
                <a:latin typeface="Avenir Next"/>
                <a:ea typeface="Avenir Next"/>
                <a:cs typeface="Avenir Next"/>
              </a:rPr>
              <a:t>A later year can explain growth. A different definition can explain a different count. Atlas preserves both; it does not average them.</a:t>
            </a:r>
          </a:p>
        </p:txBody>
      </p:sp>
      <p:sp>
        <p:nvSpPr>
          <p:cNvPr id="13" name="">
            <a:extLst xmlns:a="http://schemas.openxmlformats.org/drawingml/2006/main">
              <a:ext uri="{FF2B5EF4-FFF2-40B4-BE49-F238E27FC236}">
                <a16:creationId xmlns:a16="http://schemas.microsoft.com/office/drawing/2014/main" id="{73212922-D9DC-46B2-A146-C24A56463B7E}"/>
              </a:ext>
            </a:extLst>
          </p:cNvPr>
          <p:cNvSpPr>
            <a:spLocks xmlns:a="http://schemas.openxmlformats.org/drawingml/2006/main" noGrp="1"/>
          </p:cNvSpPr>
          <p:nvPr/>
        </p:nvSpPr>
        <p:spPr>
          <a:xfrm xmlns:a="http://schemas.openxmlformats.org/drawingml/2006/main">
            <a:off x="657225" y="6315075"/>
            <a:ext cx="10477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Nasscom (Sep 2024); Zinnov FY26 release (Jul 2026); JLL (Jan 2025).</a:t>
            </a:r>
          </a:p>
        </p:txBody>
      </p:sp>
    </p:spTree>
    <p:extLst>
      <p:ext uri="{BB962C8B-B14F-4D97-AF65-F5344CB8AC3E}">
        <p14:creationId xmlns:p14="http://schemas.microsoft.com/office/powerpoint/2010/main" val="1397283310"/>
      </p:ext>
    </p:extLst>
  </p:cSld>
</p:sld>
</file>

<file path=ppt/slides/slide5.xml><?xml version="1.0" encoding="utf-8"?>
<p:sld xmlns:p="http://schemas.openxmlformats.org/presentationml/2006/main">
  <p:cSld>
    <p:bg>
      <p:bgPr>
        <a:solidFill xmlns:a="http://schemas.openxmlformats.org/drawingml/2006/main">
          <a:srgbClr val="F4F5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3BEAE92-D9E9-4501-BE20-0C02556DE2B8}"/>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173E30"/>
                </a:solidFill>
                <a:latin typeface="Avenir Next"/>
                <a:ea typeface="Avenir Next"/>
                <a:cs typeface="Avenir Next"/>
              </a:defRPr>
            </a:defPPr>
          </a:lstStyle>
          <a:p xmlns:a="http://schemas.openxmlformats.org/drawingml/2006/main">
            <a:pPr>
              <a:defRPr sz="3375" b="1">
                <a:solidFill>
                  <a:srgbClr val="173E30"/>
                </a:solidFill>
                <a:latin typeface="Avenir Next"/>
                <a:ea typeface="Avenir Next"/>
                <a:cs typeface="Avenir Next"/>
              </a:defRPr>
            </a:pPr>
            <a:r>
              <a:rPr sz="3375" b="1">
                <a:solidFill>
                  <a:srgbClr val="173E30"/>
                </a:solidFill>
                <a:latin typeface="Avenir Next"/>
                <a:ea typeface="Avenir Next"/>
                <a:cs typeface="Avenir Next"/>
              </a:rPr>
              <a:t>Small errors can matter more than cheaper office space</a:t>
            </a:r>
          </a:p>
        </p:txBody>
      </p:sp>
      <p:sp>
        <p:nvSpPr>
          <p:cNvPr id="2" name="">
            <a:extLst xmlns:a="http://schemas.openxmlformats.org/drawingml/2006/main">
              <a:ext uri="{FF2B5EF4-FFF2-40B4-BE49-F238E27FC236}">
                <a16:creationId xmlns:a16="http://schemas.microsoft.com/office/drawing/2014/main" id="{A5ECC1FB-CF79-4C8A-A0DE-D15B6C3FBB02}"/>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05 / GCC ATLAS</a:t>
            </a:r>
          </a:p>
        </p:txBody>
      </p:sp>
      <p:sp>
        <p:nvSpPr>
          <p:cNvPr id="3" name="">
            <a:extLst xmlns:a="http://schemas.openxmlformats.org/drawingml/2006/main">
              <a:ext uri="{FF2B5EF4-FFF2-40B4-BE49-F238E27FC236}">
                <a16:creationId xmlns:a16="http://schemas.microsoft.com/office/drawing/2014/main" id="{DA6EED4A-5B22-4D5E-8A02-DCC0F71D297A}"/>
              </a:ext>
            </a:extLst>
          </p:cNvPr>
          <p:cNvSpPr>
            <a:spLocks xmlns:a="http://schemas.openxmlformats.org/drawingml/2006/main" noGrp="1"/>
          </p:cNvSpPr>
          <p:nvPr/>
        </p:nvSpPr>
        <p:spPr>
          <a:xfrm xmlns:a="http://schemas.openxmlformats.org/drawingml/2006/main">
            <a:off x="647700" y="1466850"/>
            <a:ext cx="107061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546D55"/>
                </a:solidFill>
                <a:latin typeface="Avenir Next"/>
                <a:ea typeface="Avenir Next"/>
                <a:cs typeface="Avenir Next"/>
              </a:defRPr>
            </a:defPPr>
          </a:lstStyle>
          <a:p xmlns:a="http://schemas.openxmlformats.org/drawingml/2006/main">
            <a:pPr>
              <a:defRPr sz="1800" b="0">
                <a:solidFill>
                  <a:srgbClr val="546D55"/>
                </a:solidFill>
                <a:latin typeface="Avenir Next"/>
                <a:ea typeface="Avenir Next"/>
                <a:cs typeface="Avenir Next"/>
              </a:defRPr>
            </a:pPr>
            <a:r>
              <a:rPr sz="1800" b="0">
                <a:solidFill>
                  <a:srgbClr val="546D55"/>
                </a:solidFill>
                <a:latin typeface="Avenir Next"/>
                <a:ea typeface="Avenir Next"/>
                <a:cs typeface="Avenir Next"/>
              </a:rPr>
              <a:t>Illustrative 200-person GCC: ₹24 lakh annual salary per person, 70% seating, 100 sq ft per seat, ₹110 base rent / sq ft / month.</a:t>
            </a:r>
          </a:p>
        </p:txBody>
      </p:sp>
      <p:sp>
        <p:nvSpPr>
          <p:cNvPr id="4" name="">
            <a:extLst xmlns:a="http://schemas.openxmlformats.org/drawingml/2006/main">
              <a:ext uri="{FF2B5EF4-FFF2-40B4-BE49-F238E27FC236}">
                <a16:creationId xmlns:a16="http://schemas.microsoft.com/office/drawing/2014/main" id="{8D7DA701-B484-42D4-AAE3-94788B5F49DF}"/>
              </a:ext>
            </a:extLst>
          </p:cNvPr>
          <p:cNvSpPr>
            <a:spLocks xmlns:a="http://schemas.openxmlformats.org/drawingml/2006/main" noGrp="1"/>
          </p:cNvSpPr>
          <p:nvPr/>
        </p:nvSpPr>
        <p:spPr>
          <a:xfrm xmlns:a="http://schemas.openxmlformats.org/drawingml/2006/main">
            <a:off x="647700" y="2781300"/>
            <a:ext cx="3286125"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550" b="0">
                <a:solidFill>
                  <a:srgbClr val="173E30"/>
                </a:solidFill>
                <a:latin typeface="Avenir Next"/>
                <a:ea typeface="Avenir Next"/>
                <a:cs typeface="Avenir Next"/>
              </a:defRPr>
            </a:defPPr>
          </a:lstStyle>
          <a:p xmlns:a="http://schemas.openxmlformats.org/drawingml/2006/main">
            <a:pPr>
              <a:defRPr sz="5550" b="0">
                <a:solidFill>
                  <a:srgbClr val="173E30"/>
                </a:solidFill>
                <a:latin typeface="Avenir Next"/>
                <a:ea typeface="Avenir Next"/>
                <a:cs typeface="Avenir Next"/>
              </a:defRPr>
            </a:pPr>
            <a:r>
              <a:rPr sz="5550" b="0">
                <a:solidFill>
                  <a:srgbClr val="173E30"/>
                </a:solidFill>
                <a:latin typeface="Avenir Next"/>
                <a:ea typeface="Avenir Next"/>
                <a:cs typeface="Avenir Next"/>
              </a:rPr>
              <a:t>₹48 cr</a:t>
            </a:r>
          </a:p>
        </p:txBody>
      </p:sp>
      <p:sp>
        <p:nvSpPr>
          <p:cNvPr id="5" name="">
            <a:extLst xmlns:a="http://schemas.openxmlformats.org/drawingml/2006/main">
              <a:ext uri="{FF2B5EF4-FFF2-40B4-BE49-F238E27FC236}">
                <a16:creationId xmlns:a16="http://schemas.microsoft.com/office/drawing/2014/main" id="{C34DB081-23AD-446E-9BB6-00D3D054A9F9}"/>
              </a:ext>
            </a:extLst>
          </p:cNvPr>
          <p:cNvSpPr>
            <a:spLocks xmlns:a="http://schemas.openxmlformats.org/drawingml/2006/main" noGrp="1"/>
          </p:cNvSpPr>
          <p:nvPr/>
        </p:nvSpPr>
        <p:spPr>
          <a:xfrm xmlns:a="http://schemas.openxmlformats.org/drawingml/2006/main">
            <a:off x="647700" y="3829050"/>
            <a:ext cx="3286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73E30"/>
                </a:solidFill>
                <a:latin typeface="Avenir Next"/>
                <a:ea typeface="Avenir Next"/>
                <a:cs typeface="Avenir Next"/>
              </a:defRPr>
            </a:defPPr>
          </a:lstStyle>
          <a:p xmlns:a="http://schemas.openxmlformats.org/drawingml/2006/main">
            <a:pPr>
              <a:defRPr sz="1875" b="1">
                <a:solidFill>
                  <a:srgbClr val="173E30"/>
                </a:solidFill>
                <a:latin typeface="Avenir Next"/>
                <a:ea typeface="Avenir Next"/>
                <a:cs typeface="Avenir Next"/>
              </a:defRPr>
            </a:pPr>
            <a:r>
              <a:rPr sz="1875" b="1">
                <a:solidFill>
                  <a:srgbClr val="173E30"/>
                </a:solidFill>
                <a:latin typeface="Avenir Next"/>
                <a:ea typeface="Avenir Next"/>
                <a:cs typeface="Avenir Next"/>
              </a:rPr>
              <a:t>Annual salary budget</a:t>
            </a:r>
          </a:p>
        </p:txBody>
      </p:sp>
      <p:sp>
        <p:nvSpPr>
          <p:cNvPr id="6" name="">
            <a:extLst xmlns:a="http://schemas.openxmlformats.org/drawingml/2006/main">
              <a:ext uri="{FF2B5EF4-FFF2-40B4-BE49-F238E27FC236}">
                <a16:creationId xmlns:a16="http://schemas.microsoft.com/office/drawing/2014/main" id="{2404BA83-FB11-4BF5-8276-AFEEAEA6D54C}"/>
              </a:ext>
            </a:extLst>
          </p:cNvPr>
          <p:cNvSpPr>
            <a:spLocks xmlns:a="http://schemas.openxmlformats.org/drawingml/2006/main" noGrp="1"/>
          </p:cNvSpPr>
          <p:nvPr/>
        </p:nvSpPr>
        <p:spPr>
          <a:xfrm xmlns:a="http://schemas.openxmlformats.org/drawingml/2006/main">
            <a:off x="647700" y="4572000"/>
            <a:ext cx="32861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0">
                <a:solidFill>
                  <a:srgbClr val="546D55"/>
                </a:solidFill>
                <a:latin typeface="Avenir Next"/>
                <a:ea typeface="Avenir Next"/>
                <a:cs typeface="Avenir Next"/>
              </a:defRPr>
            </a:defPPr>
          </a:lstStyle>
          <a:p xmlns:a="http://schemas.openxmlformats.org/drawingml/2006/main">
            <a:pPr>
              <a:defRPr sz="1725" b="0">
                <a:solidFill>
                  <a:srgbClr val="546D55"/>
                </a:solidFill>
                <a:latin typeface="Avenir Next"/>
                <a:ea typeface="Avenir Next"/>
                <a:cs typeface="Avenir Next"/>
              </a:defRPr>
            </a:pPr>
            <a:r>
              <a:rPr sz="1725" b="0">
                <a:solidFill>
                  <a:srgbClr val="546D55"/>
                </a:solidFill>
                <a:latin typeface="Avenir Next"/>
                <a:ea typeface="Avenir Next"/>
                <a:cs typeface="Avenir Next"/>
              </a:rPr>
              <a:t>200 × ₹24 lakh</a:t>
            </a:r>
          </a:p>
          <a:p xmlns:a="http://schemas.openxmlformats.org/drawingml/2006/main">
            <a:pPr>
              <a:defRPr sz="1725" b="0">
                <a:solidFill>
                  <a:srgbClr val="546D55"/>
                </a:solidFill>
                <a:latin typeface="Avenir Next"/>
                <a:ea typeface="Avenir Next"/>
                <a:cs typeface="Avenir Next"/>
              </a:defRPr>
            </a:pPr>
            <a:r>
              <a:rPr sz="1725" b="0">
                <a:solidFill>
                  <a:srgbClr val="546D55"/>
                </a:solidFill>
                <a:latin typeface="Avenir Next"/>
                <a:ea typeface="Avenir Next"/>
                <a:cs typeface="Avenir Next"/>
              </a:rPr>
              <a:t>Excludes benefits and hiring</a:t>
            </a:r>
          </a:p>
        </p:txBody>
      </p:sp>
      <p:sp>
        <p:nvSpPr>
          <p:cNvPr id="7" name="">
            <a:extLst xmlns:a="http://schemas.openxmlformats.org/drawingml/2006/main">
              <a:ext uri="{FF2B5EF4-FFF2-40B4-BE49-F238E27FC236}">
                <a16:creationId xmlns:a16="http://schemas.microsoft.com/office/drawing/2014/main" id="{F5896AA1-E546-4BEB-9ECE-86571A0CD4CC}"/>
              </a:ext>
            </a:extLst>
          </p:cNvPr>
          <p:cNvSpPr>
            <a:spLocks xmlns:a="http://schemas.openxmlformats.org/drawingml/2006/main" noGrp="1"/>
          </p:cNvSpPr>
          <p:nvPr/>
        </p:nvSpPr>
        <p:spPr>
          <a:xfrm xmlns:a="http://schemas.openxmlformats.org/drawingml/2006/main">
            <a:off x="4362450" y="2781300"/>
            <a:ext cx="3286125"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550" b="0">
                <a:solidFill>
                  <a:srgbClr val="173E30"/>
                </a:solidFill>
                <a:latin typeface="Avenir Next"/>
                <a:ea typeface="Avenir Next"/>
                <a:cs typeface="Avenir Next"/>
              </a:defRPr>
            </a:defPPr>
          </a:lstStyle>
          <a:p xmlns:a="http://schemas.openxmlformats.org/drawingml/2006/main">
            <a:pPr>
              <a:defRPr sz="5550" b="0">
                <a:solidFill>
                  <a:srgbClr val="173E30"/>
                </a:solidFill>
                <a:latin typeface="Avenir Next"/>
                <a:ea typeface="Avenir Next"/>
                <a:cs typeface="Avenir Next"/>
              </a:defRPr>
            </a:pPr>
            <a:r>
              <a:rPr sz="5550" b="0">
                <a:solidFill>
                  <a:srgbClr val="173E30"/>
                </a:solidFill>
                <a:latin typeface="Avenir Next"/>
                <a:ea typeface="Avenir Next"/>
                <a:cs typeface="Avenir Next"/>
              </a:rPr>
              <a:t>₹2.4 cr</a:t>
            </a:r>
          </a:p>
        </p:txBody>
      </p:sp>
      <p:sp>
        <p:nvSpPr>
          <p:cNvPr id="8" name="">
            <a:extLst xmlns:a="http://schemas.openxmlformats.org/drawingml/2006/main">
              <a:ext uri="{FF2B5EF4-FFF2-40B4-BE49-F238E27FC236}">
                <a16:creationId xmlns:a16="http://schemas.microsoft.com/office/drawing/2014/main" id="{AC949527-6631-4465-83D2-A80CD20ABBFD}"/>
              </a:ext>
            </a:extLst>
          </p:cNvPr>
          <p:cNvSpPr>
            <a:spLocks xmlns:a="http://schemas.openxmlformats.org/drawingml/2006/main" noGrp="1"/>
          </p:cNvSpPr>
          <p:nvPr/>
        </p:nvSpPr>
        <p:spPr>
          <a:xfrm xmlns:a="http://schemas.openxmlformats.org/drawingml/2006/main">
            <a:off x="4362450" y="3829050"/>
            <a:ext cx="3286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73E30"/>
                </a:solidFill>
                <a:latin typeface="Avenir Next"/>
                <a:ea typeface="Avenir Next"/>
                <a:cs typeface="Avenir Next"/>
              </a:defRPr>
            </a:defPPr>
          </a:lstStyle>
          <a:p xmlns:a="http://schemas.openxmlformats.org/drawingml/2006/main">
            <a:pPr>
              <a:defRPr sz="1875" b="1">
                <a:solidFill>
                  <a:srgbClr val="173E30"/>
                </a:solidFill>
                <a:latin typeface="Avenir Next"/>
                <a:ea typeface="Avenir Next"/>
                <a:cs typeface="Avenir Next"/>
              </a:defRPr>
            </a:pPr>
            <a:r>
              <a:rPr sz="1875" b="1">
                <a:solidFill>
                  <a:srgbClr val="173E30"/>
                </a:solidFill>
                <a:latin typeface="Avenir Next"/>
                <a:ea typeface="Avenir Next"/>
                <a:cs typeface="Avenir Next"/>
              </a:rPr>
              <a:t>Effect of a 5% salary error</a:t>
            </a:r>
          </a:p>
        </p:txBody>
      </p:sp>
      <p:sp>
        <p:nvSpPr>
          <p:cNvPr id="9" name="">
            <a:extLst xmlns:a="http://schemas.openxmlformats.org/drawingml/2006/main">
              <a:ext uri="{FF2B5EF4-FFF2-40B4-BE49-F238E27FC236}">
                <a16:creationId xmlns:a16="http://schemas.microsoft.com/office/drawing/2014/main" id="{1919AC77-1C8E-4195-A52E-59EA52C995EC}"/>
              </a:ext>
            </a:extLst>
          </p:cNvPr>
          <p:cNvSpPr>
            <a:spLocks xmlns:a="http://schemas.openxmlformats.org/drawingml/2006/main" noGrp="1"/>
          </p:cNvSpPr>
          <p:nvPr/>
        </p:nvSpPr>
        <p:spPr>
          <a:xfrm xmlns:a="http://schemas.openxmlformats.org/drawingml/2006/main">
            <a:off x="4362450" y="4572000"/>
            <a:ext cx="32861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0">
                <a:solidFill>
                  <a:srgbClr val="546D55"/>
                </a:solidFill>
                <a:latin typeface="Avenir Next"/>
                <a:ea typeface="Avenir Next"/>
                <a:cs typeface="Avenir Next"/>
              </a:defRPr>
            </a:defPPr>
          </a:lstStyle>
          <a:p xmlns:a="http://schemas.openxmlformats.org/drawingml/2006/main">
            <a:pPr>
              <a:defRPr sz="1725" b="0">
                <a:solidFill>
                  <a:srgbClr val="546D55"/>
                </a:solidFill>
                <a:latin typeface="Avenir Next"/>
                <a:ea typeface="Avenir Next"/>
                <a:cs typeface="Avenir Next"/>
              </a:defRPr>
            </a:pPr>
            <a:r>
              <a:rPr sz="1725" b="0">
                <a:solidFill>
                  <a:srgbClr val="546D55"/>
                </a:solidFill>
                <a:latin typeface="Avenir Next"/>
                <a:ea typeface="Avenir Next"/>
                <a:cs typeface="Avenir Next"/>
              </a:rPr>
              <a:t>₹48 cr × 5%</a:t>
            </a:r>
          </a:p>
          <a:p xmlns:a="http://schemas.openxmlformats.org/drawingml/2006/main">
            <a:pPr>
              <a:defRPr sz="1725" b="0">
                <a:solidFill>
                  <a:srgbClr val="546D55"/>
                </a:solidFill>
                <a:latin typeface="Avenir Next"/>
                <a:ea typeface="Avenir Next"/>
                <a:cs typeface="Avenir Next"/>
              </a:defRPr>
            </a:pPr>
            <a:r>
              <a:rPr sz="1725" b="0">
                <a:solidFill>
                  <a:srgbClr val="546D55"/>
                </a:solidFill>
                <a:latin typeface="Avenir Next"/>
                <a:ea typeface="Avenir Next"/>
                <a:cs typeface="Avenir Next"/>
              </a:rPr>
              <a:t>Sensitivity, not observed loss</a:t>
            </a:r>
          </a:p>
        </p:txBody>
      </p:sp>
      <p:sp>
        <p:nvSpPr>
          <p:cNvPr id="10" name="">
            <a:extLst xmlns:a="http://schemas.openxmlformats.org/drawingml/2006/main">
              <a:ext uri="{FF2B5EF4-FFF2-40B4-BE49-F238E27FC236}">
                <a16:creationId xmlns:a16="http://schemas.microsoft.com/office/drawing/2014/main" id="{00488FD7-FBF6-402D-AAA6-2ACB8BD31214}"/>
              </a:ext>
            </a:extLst>
          </p:cNvPr>
          <p:cNvSpPr>
            <a:spLocks xmlns:a="http://schemas.openxmlformats.org/drawingml/2006/main" noGrp="1"/>
          </p:cNvSpPr>
          <p:nvPr/>
        </p:nvSpPr>
        <p:spPr>
          <a:xfrm xmlns:a="http://schemas.openxmlformats.org/drawingml/2006/main">
            <a:off x="8077200" y="2781300"/>
            <a:ext cx="3286125"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550" b="0">
                <a:solidFill>
                  <a:srgbClr val="173E30"/>
                </a:solidFill>
                <a:latin typeface="Avenir Next"/>
                <a:ea typeface="Avenir Next"/>
                <a:cs typeface="Avenir Next"/>
              </a:defRPr>
            </a:defPPr>
          </a:lstStyle>
          <a:p xmlns:a="http://schemas.openxmlformats.org/drawingml/2006/main">
            <a:pPr>
              <a:defRPr sz="5550" b="0">
                <a:solidFill>
                  <a:srgbClr val="173E30"/>
                </a:solidFill>
                <a:latin typeface="Avenir Next"/>
                <a:ea typeface="Avenir Next"/>
                <a:cs typeface="Avenir Next"/>
              </a:defRPr>
            </a:pPr>
            <a:r>
              <a:rPr sz="5550" b="0">
                <a:solidFill>
                  <a:srgbClr val="173E30"/>
                </a:solidFill>
                <a:latin typeface="Avenir Next"/>
                <a:ea typeface="Avenir Next"/>
                <a:cs typeface="Avenir Next"/>
              </a:rPr>
              <a:t>₹18.5 L</a:t>
            </a:r>
          </a:p>
        </p:txBody>
      </p:sp>
      <p:sp>
        <p:nvSpPr>
          <p:cNvPr id="11" name="">
            <a:extLst xmlns:a="http://schemas.openxmlformats.org/drawingml/2006/main">
              <a:ext uri="{FF2B5EF4-FFF2-40B4-BE49-F238E27FC236}">
                <a16:creationId xmlns:a16="http://schemas.microsoft.com/office/drawing/2014/main" id="{6BDE6909-0EB4-43CC-8784-B683F40BEC60}"/>
              </a:ext>
            </a:extLst>
          </p:cNvPr>
          <p:cNvSpPr>
            <a:spLocks xmlns:a="http://schemas.openxmlformats.org/drawingml/2006/main" noGrp="1"/>
          </p:cNvSpPr>
          <p:nvPr/>
        </p:nvSpPr>
        <p:spPr>
          <a:xfrm xmlns:a="http://schemas.openxmlformats.org/drawingml/2006/main">
            <a:off x="8077200" y="3829050"/>
            <a:ext cx="3286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73E30"/>
                </a:solidFill>
                <a:latin typeface="Avenir Next"/>
                <a:ea typeface="Avenir Next"/>
                <a:cs typeface="Avenir Next"/>
              </a:defRPr>
            </a:defPPr>
          </a:lstStyle>
          <a:p xmlns:a="http://schemas.openxmlformats.org/drawingml/2006/main">
            <a:pPr>
              <a:defRPr sz="1875" b="1">
                <a:solidFill>
                  <a:srgbClr val="173E30"/>
                </a:solidFill>
                <a:latin typeface="Avenir Next"/>
                <a:ea typeface="Avenir Next"/>
                <a:cs typeface="Avenir Next"/>
              </a:defRPr>
            </a:pPr>
            <a:r>
              <a:rPr sz="1875" b="1">
                <a:solidFill>
                  <a:srgbClr val="173E30"/>
                </a:solidFill>
                <a:latin typeface="Avenir Next"/>
                <a:ea typeface="Avenir Next"/>
                <a:cs typeface="Avenir Next"/>
              </a:rPr>
              <a:t>Saving from 10% lower rent</a:t>
            </a:r>
          </a:p>
        </p:txBody>
      </p:sp>
      <p:sp>
        <p:nvSpPr>
          <p:cNvPr id="12" name="">
            <a:extLst xmlns:a="http://schemas.openxmlformats.org/drawingml/2006/main">
              <a:ext uri="{FF2B5EF4-FFF2-40B4-BE49-F238E27FC236}">
                <a16:creationId xmlns:a16="http://schemas.microsoft.com/office/drawing/2014/main" id="{DF3686B2-43F1-463C-8DC2-8C3FA0D2F547}"/>
              </a:ext>
            </a:extLst>
          </p:cNvPr>
          <p:cNvSpPr>
            <a:spLocks xmlns:a="http://schemas.openxmlformats.org/drawingml/2006/main" noGrp="1"/>
          </p:cNvSpPr>
          <p:nvPr/>
        </p:nvSpPr>
        <p:spPr>
          <a:xfrm xmlns:a="http://schemas.openxmlformats.org/drawingml/2006/main">
            <a:off x="8077200" y="4572000"/>
            <a:ext cx="32861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0">
                <a:solidFill>
                  <a:srgbClr val="546D55"/>
                </a:solidFill>
                <a:latin typeface="Avenir Next"/>
                <a:ea typeface="Avenir Next"/>
                <a:cs typeface="Avenir Next"/>
              </a:defRPr>
            </a:defPPr>
          </a:lstStyle>
          <a:p xmlns:a="http://schemas.openxmlformats.org/drawingml/2006/main">
            <a:pPr>
              <a:defRPr sz="1725" b="0">
                <a:solidFill>
                  <a:srgbClr val="546D55"/>
                </a:solidFill>
                <a:latin typeface="Avenir Next"/>
                <a:ea typeface="Avenir Next"/>
                <a:cs typeface="Avenir Next"/>
              </a:defRPr>
            </a:pPr>
            <a:r>
              <a:rPr sz="1725" b="0">
                <a:solidFill>
                  <a:srgbClr val="546D55"/>
                </a:solidFill>
                <a:latin typeface="Avenir Next"/>
                <a:ea typeface="Avenir Next"/>
                <a:cs typeface="Avenir Next"/>
              </a:rPr>
              <a:t>₹1.848 cr base rent × 10%</a:t>
            </a:r>
          </a:p>
          <a:p xmlns:a="http://schemas.openxmlformats.org/drawingml/2006/main">
            <a:pPr>
              <a:defRPr sz="1725" b="0">
                <a:solidFill>
                  <a:srgbClr val="546D55"/>
                </a:solidFill>
                <a:latin typeface="Avenir Next"/>
                <a:ea typeface="Avenir Next"/>
                <a:cs typeface="Avenir Next"/>
              </a:defRPr>
            </a:pPr>
            <a:r>
              <a:rPr sz="1725" b="0">
                <a:solidFill>
                  <a:srgbClr val="546D55"/>
                </a:solidFill>
                <a:latin typeface="Avenir Next"/>
                <a:ea typeface="Avenir Next"/>
                <a:cs typeface="Avenir Next"/>
              </a:rPr>
              <a:t>Same office assumptions</a:t>
            </a:r>
          </a:p>
        </p:txBody>
      </p:sp>
      <p:sp>
        <p:nvSpPr>
          <p:cNvPr id="13" name="">
            <a:extLst xmlns:a="http://schemas.openxmlformats.org/drawingml/2006/main">
              <a:ext uri="{FF2B5EF4-FFF2-40B4-BE49-F238E27FC236}">
                <a16:creationId xmlns:a16="http://schemas.microsoft.com/office/drawing/2014/main" id="{05D3D816-426F-497C-A1E7-35C028F53290}"/>
              </a:ext>
            </a:extLst>
          </p:cNvPr>
          <p:cNvSpPr>
            <a:spLocks xmlns:a="http://schemas.openxmlformats.org/drawingml/2006/main" noGrp="1"/>
          </p:cNvSpPr>
          <p:nvPr/>
        </p:nvSpPr>
        <p:spPr>
          <a:xfrm xmlns:a="http://schemas.openxmlformats.org/drawingml/2006/main">
            <a:off x="657225" y="5829300"/>
            <a:ext cx="105727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25" b="0">
                <a:solidFill>
                  <a:srgbClr val="546D55"/>
                </a:solidFill>
                <a:latin typeface="Avenir Next"/>
                <a:ea typeface="Avenir Next"/>
                <a:cs typeface="Avenir Next"/>
              </a:defRPr>
            </a:defPPr>
          </a:lstStyle>
          <a:p xmlns:a="http://schemas.openxmlformats.org/drawingml/2006/main">
            <a:pPr>
              <a:defRPr sz="1425" b="0">
                <a:solidFill>
                  <a:srgbClr val="546D55"/>
                </a:solidFill>
                <a:latin typeface="Avenir Next"/>
                <a:ea typeface="Avenir Next"/>
                <a:cs typeface="Avenir Next"/>
              </a:defRPr>
            </a:pPr>
            <a:r>
              <a:rPr sz="1425" b="0">
                <a:solidFill>
                  <a:srgbClr val="546D55"/>
                </a:solidFill>
                <a:latin typeface="Avenir Next"/>
                <a:ea typeface="Avenir Next"/>
                <a:cs typeface="Avenir Next"/>
              </a:rPr>
              <a:t>The product should make assumptions explicit and demand role-level talent evidence. A rent-only ranking would answer the wrong question.</a:t>
            </a:r>
          </a:p>
        </p:txBody>
      </p:sp>
    </p:spTree>
    <p:extLst>
      <p:ext uri="{BB962C8B-B14F-4D97-AF65-F5344CB8AC3E}">
        <p14:creationId xmlns:p14="http://schemas.microsoft.com/office/powerpoint/2010/main" val="776240005"/>
      </p:ext>
    </p:extLst>
  </p:cSld>
</p:sld>
</file>

<file path=ppt/slides/slide6.xml><?xml version="1.0" encoding="utf-8"?>
<p:sld xmlns:p="http://schemas.openxmlformats.org/presentationml/2006/main">
  <p:cSld>
    <p:bg>
      <p:bgPr>
        <a:solidFill xmlns:a="http://schemas.openxmlformats.org/drawingml/2006/main">
          <a:srgbClr val="F4F5E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787C3EA-0CB3-40FD-8CE2-A7EFB3DDAEC8}"/>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173E30"/>
                </a:solidFill>
                <a:latin typeface="Avenir Next"/>
                <a:ea typeface="Avenir Next"/>
                <a:cs typeface="Avenir Next"/>
              </a:defRPr>
            </a:defPPr>
          </a:lstStyle>
          <a:p xmlns:a="http://schemas.openxmlformats.org/drawingml/2006/main">
            <a:pPr>
              <a:defRPr sz="3375" b="1">
                <a:solidFill>
                  <a:srgbClr val="173E30"/>
                </a:solidFill>
                <a:latin typeface="Avenir Next"/>
                <a:ea typeface="Avenir Next"/>
                <a:cs typeface="Avenir Next"/>
              </a:defRPr>
            </a:pPr>
            <a:r>
              <a:rPr sz="3375" b="1">
                <a:solidFill>
                  <a:srgbClr val="173E30"/>
                </a:solidFill>
                <a:latin typeface="Avenir Next"/>
                <a:ea typeface="Avenir Next"/>
                <a:cs typeface="Avenir Next"/>
              </a:rPr>
              <a:t>The first opportunity is a defensible location shortlist</a:t>
            </a:r>
          </a:p>
        </p:txBody>
      </p:sp>
      <p:sp>
        <p:nvSpPr>
          <p:cNvPr id="2" name="">
            <a:extLst xmlns:a="http://schemas.openxmlformats.org/drawingml/2006/main">
              <a:ext uri="{FF2B5EF4-FFF2-40B4-BE49-F238E27FC236}">
                <a16:creationId xmlns:a16="http://schemas.microsoft.com/office/drawing/2014/main" id="{07109140-C6CF-45B9-9077-A169BCF722A5}"/>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06 / GCC ATLAS</a:t>
            </a:r>
          </a:p>
        </p:txBody>
      </p:sp>
      <p:graphicFrame>
        <p:nvGraphicFramePr>
          <p:cNvPr id="3" name="">
            <a:extLst xmlns:a="http://schemas.openxmlformats.org/drawingml/2006/main">
              <a:ext uri="{FF2B5EF4-FFF2-40B4-BE49-F238E27FC236}">
                <a16:creationId xmlns:a16="http://schemas.microsoft.com/office/drawing/2014/main" id="{043A3325-319D-441E-9505-576EE61B6A31}"/>
              </a:ext>
            </a:extLst>
          </p:cNvPr>
          <p:cNvGraphicFramePr/>
          <p:nvPr/>
        </p:nvGraphicFramePr>
        <p:xfrm>
          <a:off xmlns:a="http://schemas.openxmlformats.org/drawingml/2006/main" x="638175" y="1657350"/>
          <a:ext xmlns:a="http://schemas.openxmlformats.org/drawingml/2006/main" cx="10810875" cy="4191000"/>
        </p:xfrm>
        <a:graphic xmlns:a="http://schemas.openxmlformats.org/drawingml/2006/main">
          <a:graphicData uri="http://schemas.openxmlformats.org/drawingml/2006/table">
            <a:tbl>
              <a:tblPr/>
              <a:tblGrid>
                <a:gridCol w="3095625"/>
                <a:gridCol w="3714750"/>
                <a:gridCol w="4000500"/>
              </a:tblGrid>
              <a:tr h="514350">
                <a:tc>
                  <a:txBody>
                    <a:bodyPr/>
                    <a:lstStyle/>
                    <a:p>
                      <a:r>
                        <a:rPr sz="1688" b="1">
                          <a:solidFill>
                            <a:srgbClr val="FDFDF7"/>
                          </a:solidFill>
                          <a:latin typeface="Avenir Next"/>
                          <a:ea typeface="Avenir Next"/>
                          <a:cs typeface="Avenir Next"/>
                        </a:rPr>
                        <a:t>Opportunity</a:t>
                      </a:r>
                    </a:p>
                  </a:txBody>
                  <a:tcPr marL="114300" marR="114300" marT="47625" marB="47625" anchor="ctr">
                    <a:solidFill>
                      <a:srgbClr val="173E30"/>
                    </a:solidFill>
                  </a:tcPr>
                </a:tc>
                <a:tc>
                  <a:txBody>
                    <a:bodyPr/>
                    <a:lstStyle/>
                    <a:p>
                      <a:r>
                        <a:rPr sz="1688" b="1">
                          <a:solidFill>
                            <a:srgbClr val="FDFDF7"/>
                          </a:solidFill>
                          <a:latin typeface="Avenir Next"/>
                          <a:ea typeface="Avenir Next"/>
                          <a:cs typeface="Avenir Next"/>
                        </a:rPr>
                        <a:t>Value / data feasibility</a:t>
                      </a:r>
                    </a:p>
                  </a:txBody>
                  <a:tcPr marL="114300" marR="114300" marT="47625" marB="47625" anchor="ctr">
                    <a:solidFill>
                      <a:srgbClr val="173E30"/>
                    </a:solidFill>
                  </a:tcPr>
                </a:tc>
                <a:tc>
                  <a:txBody>
                    <a:bodyPr/>
                    <a:lstStyle/>
                    <a:p>
                      <a:r>
                        <a:rPr sz="1688" b="1">
                          <a:solidFill>
                            <a:srgbClr val="FDFDF7"/>
                          </a:solidFill>
                          <a:latin typeface="Avenir Next"/>
                          <a:ea typeface="Avenir Next"/>
                          <a:cs typeface="Avenir Next"/>
                        </a:rPr>
                        <a:t>Priority and rationale</a:t>
                      </a:r>
                    </a:p>
                  </a:txBody>
                  <a:tcPr marL="114300" marR="114300" marT="47625" marB="47625" anchor="ctr">
                    <a:solidFill>
                      <a:srgbClr val="173E30"/>
                    </a:solidFill>
                  </a:tcPr>
                </a:tc>
              </a:tr>
              <a:tr h="723900">
                <a:tc>
                  <a:txBody>
                    <a:bodyPr/>
                    <a:lstStyle/>
                    <a:p>
                      <a:r>
                        <a:rPr sz="1688">
                          <a:solidFill>
                            <a:srgbClr val="173E30"/>
                          </a:solidFill>
                          <a:latin typeface="Avenir Next"/>
                          <a:ea typeface="Avenir Next"/>
                          <a:cs typeface="Avenir Next"/>
                        </a:rPr>
                        <a:t>Location decision workspace</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High decision stakes; some public precedents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1 · First product, with explicit evidence gaps</a:t>
                      </a:r>
                    </a:p>
                  </a:txBody>
                  <a:tcPr marL="114300" marR="114300" marT="47625" marB="47625" anchor="ctr">
                    <a:solidFill>
                      <a:srgbClr val="F4F5EF"/>
                    </a:solidFill>
                  </a:tcPr>
                </a:tc>
              </a:tr>
              <a:tr h="723900">
                <a:tc>
                  <a:txBody>
                    <a:bodyPr/>
                    <a:lstStyle/>
                    <a:p>
                      <a:r>
                        <a:rPr sz="1688">
                          <a:solidFill>
                            <a:srgbClr val="173E30"/>
                          </a:solidFill>
                          <a:latin typeface="Avenir Next"/>
                          <a:ea typeface="Avenir Next"/>
                          <a:cs typeface="Avenir Next"/>
                        </a:rPr>
                        <a:t>Launch / expansion intelligence</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Recurring value; public announcements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2 · Adds freshness and repeat use</a:t>
                      </a:r>
                    </a:p>
                  </a:txBody>
                  <a:tcPr marL="114300" marR="114300" marT="47625" marB="47625" anchor="ctr">
                    <a:solidFill>
                      <a:srgbClr val="F4F5EF"/>
                    </a:solidFill>
                  </a:tcPr>
                </a:tc>
              </a:tr>
              <a:tr h="723900">
                <a:tc>
                  <a:txBody>
                    <a:bodyPr/>
                    <a:lstStyle/>
                    <a:p>
                      <a:r>
                        <a:rPr sz="1688">
                          <a:solidFill>
                            <a:srgbClr val="173E30"/>
                          </a:solidFill>
                          <a:latin typeface="Avenir Next"/>
                          <a:ea typeface="Avenir Next"/>
                          <a:cs typeface="Avenir Next"/>
                        </a:rPr>
                        <a:t>Provider delivery evidence</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High trust value; public proof is thin</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3 · Build through consented references</a:t>
                      </a:r>
                    </a:p>
                  </a:txBody>
                  <a:tcPr marL="114300" marR="114300" marT="47625" marB="47625" anchor="ctr">
                    <a:solidFill>
                      <a:srgbClr val="F4F5EF"/>
                    </a:solidFill>
                  </a:tcPr>
                </a:tc>
              </a:tr>
              <a:tr h="723900">
                <a:tc>
                  <a:txBody>
                    <a:bodyPr/>
                    <a:lstStyle/>
                    <a:p>
                      <a:r>
                        <a:rPr sz="1688">
                          <a:solidFill>
                            <a:srgbClr val="173E30"/>
                          </a:solidFill>
                          <a:latin typeface="Avenir Next"/>
                          <a:ea typeface="Avenir Next"/>
                          <a:cs typeface="Avenir Next"/>
                        </a:rPr>
                        <a:t>Talent / effective cost benchmarks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Critical input; data needs partners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4 · License / collect; do not invent</a:t>
                      </a:r>
                    </a:p>
                  </a:txBody>
                  <a:tcPr marL="114300" marR="114300" marT="47625" marB="47625" anchor="ctr">
                    <a:solidFill>
                      <a:srgbClr val="F4F5EF"/>
                    </a:solidFill>
                  </a:tcPr>
                </a:tc>
              </a:tr>
              <a:tr h="723900">
                <a:tc>
                  <a:txBody>
                    <a:bodyPr/>
                    <a:lstStyle/>
                    <a:p>
                      <a:r>
                        <a:rPr sz="1688">
                          <a:solidFill>
                            <a:srgbClr val="173E30"/>
                          </a:solidFill>
                          <a:latin typeface="Avenir Next"/>
                          <a:ea typeface="Avenir Next"/>
                          <a:cs typeface="Avenir Next"/>
                        </a:rPr>
                        <a:t>Full ecosystem marketplace</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Broad demand; cold start and conflicts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Later · Requires verified supply and demand</a:t>
                      </a:r>
                    </a:p>
                  </a:txBody>
                  <a:tcPr marL="114300" marR="114300" marT="47625" marB="47625" anchor="ctr">
                    <a:solidFill>
                      <a:srgbClr val="F4F5EF"/>
                    </a:solidFill>
                  </a:tcPr>
                </a:tc>
              </a:tr>
            </a:tbl>
          </a:graphicData>
        </a:graphic>
      </p:graphicFrame>
      <p:sp>
        <p:nvSpPr>
          <p:cNvPr id="4" name="">
            <a:extLst xmlns:a="http://schemas.openxmlformats.org/drawingml/2006/main">
              <a:ext uri="{FF2B5EF4-FFF2-40B4-BE49-F238E27FC236}">
                <a16:creationId xmlns:a16="http://schemas.microsoft.com/office/drawing/2014/main" id="{084E6610-6AAB-4E08-8B4E-B8AF7BBD1B79}"/>
              </a:ext>
            </a:extLst>
          </p:cNvPr>
          <p:cNvSpPr>
            <a:spLocks xmlns:a="http://schemas.openxmlformats.org/drawingml/2006/main" noGrp="1"/>
          </p:cNvSpPr>
          <p:nvPr/>
        </p:nvSpPr>
        <p:spPr>
          <a:xfrm xmlns:a="http://schemas.openxmlformats.org/drawingml/2006/main">
            <a:off x="647700" y="60007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75" b="0">
                <a:solidFill>
                  <a:srgbClr val="546D55"/>
                </a:solidFill>
                <a:latin typeface="Avenir Next"/>
                <a:ea typeface="Avenir Next"/>
                <a:cs typeface="Avenir Next"/>
              </a:defRPr>
            </a:defPPr>
          </a:lstStyle>
          <a:p xmlns:a="http://schemas.openxmlformats.org/drawingml/2006/main">
            <a:pPr>
              <a:defRPr sz="1275" b="0">
                <a:solidFill>
                  <a:srgbClr val="546D55"/>
                </a:solidFill>
                <a:latin typeface="Avenir Next"/>
                <a:ea typeface="Avenir Next"/>
                <a:cs typeface="Avenir Next"/>
              </a:defRPr>
            </a:pPr>
            <a:r>
              <a:rPr sz="1275" b="0">
                <a:solidFill>
                  <a:srgbClr val="546D55"/>
                </a:solidFill>
                <a:latin typeface="Avenir Next"/>
                <a:ea typeface="Avenir Next"/>
                <a:cs typeface="Avenir Next"/>
              </a:rPr>
              <a:t>Priority is an editorial judgment based on urgency, public-data feasibility and ability to test a specific buyer outcome.</a:t>
            </a:r>
          </a:p>
        </p:txBody>
      </p:sp>
    </p:spTree>
    <p:extLst>
      <p:ext uri="{BB962C8B-B14F-4D97-AF65-F5344CB8AC3E}">
        <p14:creationId xmlns:p14="http://schemas.microsoft.com/office/powerpoint/2010/main" val="1128668028"/>
      </p:ext>
    </p:extLst>
  </p:cSld>
</p:sld>
</file>

<file path=ppt/slides/slide7.xml><?xml version="1.0" encoding="utf-8"?>
<p:sld xmlns:p="http://schemas.openxmlformats.org/presentationml/2006/main">
  <p:cSld>
    <p:bg>
      <p:bgPr>
        <a:solidFill xmlns:a="http://schemas.openxmlformats.org/drawingml/2006/main">
          <a:srgbClr val="173E30"/>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DB3D700-15B1-4500-9C48-5C2B64DEFBFB}"/>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FDFDF7"/>
                </a:solidFill>
                <a:latin typeface="Avenir Next"/>
                <a:ea typeface="Avenir Next"/>
                <a:cs typeface="Avenir Next"/>
              </a:defRPr>
            </a:defPPr>
          </a:lstStyle>
          <a:p xmlns:a="http://schemas.openxmlformats.org/drawingml/2006/main">
            <a:pPr>
              <a:defRPr sz="3375" b="1">
                <a:solidFill>
                  <a:srgbClr val="FDFDF7"/>
                </a:solidFill>
                <a:latin typeface="Avenir Next"/>
                <a:ea typeface="Avenir Next"/>
                <a:cs typeface="Avenir Next"/>
              </a:defRPr>
            </a:pPr>
            <a:r>
              <a:rPr sz="3375" b="1">
                <a:solidFill>
                  <a:srgbClr val="FDFDF7"/>
                </a:solidFill>
                <a:latin typeface="Avenir Next"/>
                <a:ea typeface="Avenir Next"/>
                <a:cs typeface="Avenir Next"/>
              </a:rPr>
              <a:t>The first buyer has an approved India mandate</a:t>
            </a:r>
          </a:p>
        </p:txBody>
      </p:sp>
      <p:sp>
        <p:nvSpPr>
          <p:cNvPr id="2" name="">
            <a:extLst xmlns:a="http://schemas.openxmlformats.org/drawingml/2006/main">
              <a:ext uri="{FF2B5EF4-FFF2-40B4-BE49-F238E27FC236}">
                <a16:creationId xmlns:a16="http://schemas.microsoft.com/office/drawing/2014/main" id="{B6CD2CA8-6C72-4F87-8550-0C5E524DEE51}"/>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BDD0B9"/>
                </a:solidFill>
                <a:latin typeface="Avenir Next"/>
                <a:ea typeface="Avenir Next"/>
                <a:cs typeface="Avenir Next"/>
              </a:defRPr>
            </a:defPPr>
          </a:lstStyle>
          <a:p xmlns:a="http://schemas.openxmlformats.org/drawingml/2006/main">
            <a:pPr>
              <a:defRPr sz="975" b="0">
                <a:solidFill>
                  <a:srgbClr val="BDD0B9"/>
                </a:solidFill>
                <a:latin typeface="Avenir Next"/>
                <a:ea typeface="Avenir Next"/>
                <a:cs typeface="Avenir Next"/>
              </a:defRPr>
            </a:pPr>
            <a:r>
              <a:rPr sz="975" b="0">
                <a:solidFill>
                  <a:srgbClr val="BDD0B9"/>
                </a:solidFill>
                <a:latin typeface="Avenir Next"/>
                <a:ea typeface="Avenir Next"/>
                <a:cs typeface="Avenir Next"/>
              </a:rPr>
              <a:t>07 / GCC ATLAS</a:t>
            </a:r>
          </a:p>
        </p:txBody>
      </p:sp>
      <p:sp>
        <p:nvSpPr>
          <p:cNvPr id="3" name="">
            <a:extLst xmlns:a="http://schemas.openxmlformats.org/drawingml/2006/main">
              <a:ext uri="{FF2B5EF4-FFF2-40B4-BE49-F238E27FC236}">
                <a16:creationId xmlns:a16="http://schemas.microsoft.com/office/drawing/2014/main" id="{95E5C8A9-1D11-4B23-BFD4-C3476E17D290}"/>
              </a:ext>
            </a:extLst>
          </p:cNvPr>
          <p:cNvSpPr>
            <a:spLocks xmlns:a="http://schemas.openxmlformats.org/drawingml/2006/main" noGrp="1"/>
          </p:cNvSpPr>
          <p:nvPr/>
        </p:nvSpPr>
        <p:spPr>
          <a:xfrm xmlns:a="http://schemas.openxmlformats.org/drawingml/2006/main">
            <a:off x="647700" y="1466850"/>
            <a:ext cx="107061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BDD0B9"/>
                </a:solidFill>
                <a:latin typeface="Avenir Next"/>
                <a:ea typeface="Avenir Next"/>
                <a:cs typeface="Avenir Next"/>
              </a:defRPr>
            </a:defPPr>
          </a:lstStyle>
          <a:p xmlns:a="http://schemas.openxmlformats.org/drawingml/2006/main">
            <a:pPr>
              <a:defRPr sz="1800" b="0">
                <a:solidFill>
                  <a:srgbClr val="BDD0B9"/>
                </a:solidFill>
                <a:latin typeface="Avenir Next"/>
                <a:ea typeface="Avenir Next"/>
                <a:cs typeface="Avenir Next"/>
              </a:defRPr>
            </a:pPr>
            <a:r>
              <a:rPr sz="1800" b="0">
                <a:solidFill>
                  <a:srgbClr val="BDD0B9"/>
                </a:solidFill>
                <a:latin typeface="Avenir Next"/>
                <a:ea typeface="Avenir Next"/>
                <a:cs typeface="Avenir Next"/>
              </a:rPr>
              <a:t>Initial segment: a global mid-market company planning its first 100–500-person technology GCC, before signing a lease or appointing a setup partner.</a:t>
            </a:r>
          </a:p>
        </p:txBody>
      </p:sp>
      <p:sp>
        <p:nvSpPr>
          <p:cNvPr id="4" name="">
            <a:extLst xmlns:a="http://schemas.openxmlformats.org/drawingml/2006/main">
              <a:ext uri="{FF2B5EF4-FFF2-40B4-BE49-F238E27FC236}">
                <a16:creationId xmlns:a16="http://schemas.microsoft.com/office/drawing/2014/main" id="{AF49879C-0918-4919-959C-84C57E5AAADE}"/>
              </a:ext>
            </a:extLst>
          </p:cNvPr>
          <p:cNvSpPr>
            <a:spLocks xmlns:a="http://schemas.openxmlformats.org/drawingml/2006/main" noGrp="1"/>
          </p:cNvSpPr>
          <p:nvPr/>
        </p:nvSpPr>
        <p:spPr>
          <a:xfrm xmlns:a="http://schemas.openxmlformats.org/drawingml/2006/main">
            <a:off x="647700" y="272415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BCD998"/>
                </a:solidFill>
                <a:latin typeface="Avenir Next"/>
                <a:ea typeface="Avenir Next"/>
                <a:cs typeface="Avenir Next"/>
              </a:defRPr>
            </a:defPPr>
          </a:lstStyle>
          <a:p xmlns:a="http://schemas.openxmlformats.org/drawingml/2006/main">
            <a:pPr>
              <a:defRPr sz="2025" b="1">
                <a:solidFill>
                  <a:srgbClr val="BCD998"/>
                </a:solidFill>
                <a:latin typeface="Avenir Next"/>
                <a:ea typeface="Avenir Next"/>
                <a:cs typeface="Avenir Next"/>
              </a:defRPr>
            </a:pPr>
            <a:r>
              <a:rPr sz="2025" b="1">
                <a:solidFill>
                  <a:srgbClr val="BCD998"/>
                </a:solidFill>
                <a:latin typeface="Avenir Next"/>
                <a:ea typeface="Avenir Next"/>
                <a:cs typeface="Avenir Next"/>
              </a:rPr>
              <a:t>User &amp; buyer</a:t>
            </a:r>
          </a:p>
        </p:txBody>
      </p:sp>
      <p:sp>
        <p:nvSpPr>
          <p:cNvPr id="5" name="">
            <a:extLst xmlns:a="http://schemas.openxmlformats.org/drawingml/2006/main">
              <a:ext uri="{FF2B5EF4-FFF2-40B4-BE49-F238E27FC236}">
                <a16:creationId xmlns:a16="http://schemas.microsoft.com/office/drawing/2014/main" id="{0C705C54-2FB4-425B-8096-0B375A3C5B1F}"/>
              </a:ext>
            </a:extLst>
          </p:cNvPr>
          <p:cNvSpPr>
            <a:spLocks xmlns:a="http://schemas.openxmlformats.org/drawingml/2006/main" noGrp="1"/>
          </p:cNvSpPr>
          <p:nvPr/>
        </p:nvSpPr>
        <p:spPr>
          <a:xfrm xmlns:a="http://schemas.openxmlformats.org/drawingml/2006/main">
            <a:off x="647700" y="356235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FDFDF7"/>
                </a:solidFill>
                <a:latin typeface="Avenir Next"/>
                <a:ea typeface="Avenir Next"/>
                <a:cs typeface="Avenir Next"/>
              </a:defRPr>
            </a:defPPr>
          </a:lstStyle>
          <a:p xmlns:a="http://schemas.openxmlformats.org/drawingml/2006/main">
            <a:pPr>
              <a:defRPr sz="1875" b="0">
                <a:solidFill>
                  <a:srgbClr val="FDFDF7"/>
                </a:solidFill>
                <a:latin typeface="Avenir Next"/>
                <a:ea typeface="Avenir Next"/>
                <a:cs typeface="Avenir Next"/>
              </a:defRPr>
            </a:pPr>
            <a:r>
              <a:rPr sz="1875" b="0">
                <a:solidFill>
                  <a:srgbClr val="FDFDF7"/>
                </a:solidFill>
                <a:latin typeface="Avenir Next"/>
                <a:ea typeface="Avenir Next"/>
                <a:cs typeface="Avenir Next"/>
              </a:rPr>
              <a:t>COO or transformation lead runs the comparison. CTO validates the capability. CFO signs the business case.</a:t>
            </a:r>
          </a:p>
        </p:txBody>
      </p:sp>
      <p:sp>
        <p:nvSpPr>
          <p:cNvPr id="6" name="">
            <a:extLst xmlns:a="http://schemas.openxmlformats.org/drawingml/2006/main">
              <a:ext uri="{FF2B5EF4-FFF2-40B4-BE49-F238E27FC236}">
                <a16:creationId xmlns:a16="http://schemas.microsoft.com/office/drawing/2014/main" id="{EE47CC84-BDD6-42E9-86B3-C2A92EF93DE4}"/>
              </a:ext>
            </a:extLst>
          </p:cNvPr>
          <p:cNvSpPr>
            <a:spLocks xmlns:a="http://schemas.openxmlformats.org/drawingml/2006/main" noGrp="1"/>
          </p:cNvSpPr>
          <p:nvPr/>
        </p:nvSpPr>
        <p:spPr>
          <a:xfrm xmlns:a="http://schemas.openxmlformats.org/drawingml/2006/main">
            <a:off x="4362450" y="272415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BCD998"/>
                </a:solidFill>
                <a:latin typeface="Avenir Next"/>
                <a:ea typeface="Avenir Next"/>
                <a:cs typeface="Avenir Next"/>
              </a:defRPr>
            </a:defPPr>
          </a:lstStyle>
          <a:p xmlns:a="http://schemas.openxmlformats.org/drawingml/2006/main">
            <a:pPr>
              <a:defRPr sz="2025" b="1">
                <a:solidFill>
                  <a:srgbClr val="BCD998"/>
                </a:solidFill>
                <a:latin typeface="Avenir Next"/>
                <a:ea typeface="Avenir Next"/>
                <a:cs typeface="Avenir Next"/>
              </a:defRPr>
            </a:pPr>
            <a:r>
              <a:rPr sz="2025" b="1">
                <a:solidFill>
                  <a:srgbClr val="BCD998"/>
                </a:solidFill>
                <a:latin typeface="Avenir Next"/>
                <a:ea typeface="Avenir Next"/>
                <a:cs typeface="Avenir Next"/>
              </a:rPr>
              <a:t>Trigger</a:t>
            </a:r>
          </a:p>
        </p:txBody>
      </p:sp>
      <p:sp>
        <p:nvSpPr>
          <p:cNvPr id="7" name="">
            <a:extLst xmlns:a="http://schemas.openxmlformats.org/drawingml/2006/main">
              <a:ext uri="{FF2B5EF4-FFF2-40B4-BE49-F238E27FC236}">
                <a16:creationId xmlns:a16="http://schemas.microsoft.com/office/drawing/2014/main" id="{B8B25BFD-94F0-4413-899B-FED6949C4645}"/>
              </a:ext>
            </a:extLst>
          </p:cNvPr>
          <p:cNvSpPr>
            <a:spLocks xmlns:a="http://schemas.openxmlformats.org/drawingml/2006/main" noGrp="1"/>
          </p:cNvSpPr>
          <p:nvPr/>
        </p:nvSpPr>
        <p:spPr>
          <a:xfrm xmlns:a="http://schemas.openxmlformats.org/drawingml/2006/main">
            <a:off x="4362450" y="356235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FDFDF7"/>
                </a:solidFill>
                <a:latin typeface="Avenir Next"/>
                <a:ea typeface="Avenir Next"/>
                <a:cs typeface="Avenir Next"/>
              </a:defRPr>
            </a:defPPr>
          </a:lstStyle>
          <a:p xmlns:a="http://schemas.openxmlformats.org/drawingml/2006/main">
            <a:pPr>
              <a:defRPr sz="1875" b="0">
                <a:solidFill>
                  <a:srgbClr val="FDFDF7"/>
                </a:solidFill>
                <a:latin typeface="Avenir Next"/>
                <a:ea typeface="Avenir Next"/>
                <a:cs typeface="Avenir Next"/>
              </a:defRPr>
            </a:pPr>
            <a:r>
              <a:rPr sz="1875" b="0">
                <a:solidFill>
                  <a:srgbClr val="FDFDF7"/>
                </a:solidFill>
                <a:latin typeface="Avenir Next"/>
                <a:ea typeface="Avenir Next"/>
                <a:cs typeface="Avenir Next"/>
              </a:rPr>
              <a:t>Leadership approves India exploration. The company has a mandate and a staffing plan but little local context.</a:t>
            </a:r>
          </a:p>
        </p:txBody>
      </p:sp>
      <p:sp>
        <p:nvSpPr>
          <p:cNvPr id="8" name="">
            <a:extLst xmlns:a="http://schemas.openxmlformats.org/drawingml/2006/main">
              <a:ext uri="{FF2B5EF4-FFF2-40B4-BE49-F238E27FC236}">
                <a16:creationId xmlns:a16="http://schemas.microsoft.com/office/drawing/2014/main" id="{F40B86C6-4601-4552-B703-CFA181E7DC43}"/>
              </a:ext>
            </a:extLst>
          </p:cNvPr>
          <p:cNvSpPr>
            <a:spLocks xmlns:a="http://schemas.openxmlformats.org/drawingml/2006/main" noGrp="1"/>
          </p:cNvSpPr>
          <p:nvPr/>
        </p:nvSpPr>
        <p:spPr>
          <a:xfrm xmlns:a="http://schemas.openxmlformats.org/drawingml/2006/main">
            <a:off x="8077200" y="272415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BCD998"/>
                </a:solidFill>
                <a:latin typeface="Avenir Next"/>
                <a:ea typeface="Avenir Next"/>
                <a:cs typeface="Avenir Next"/>
              </a:defRPr>
            </a:defPPr>
          </a:lstStyle>
          <a:p xmlns:a="http://schemas.openxmlformats.org/drawingml/2006/main">
            <a:pPr>
              <a:defRPr sz="2025" b="1">
                <a:solidFill>
                  <a:srgbClr val="BCD998"/>
                </a:solidFill>
                <a:latin typeface="Avenir Next"/>
                <a:ea typeface="Avenir Next"/>
                <a:cs typeface="Avenir Next"/>
              </a:defRPr>
            </a:pPr>
            <a:r>
              <a:rPr sz="2025" b="1">
                <a:solidFill>
                  <a:srgbClr val="BCD998"/>
                </a:solidFill>
                <a:latin typeface="Avenir Next"/>
                <a:ea typeface="Avenir Next"/>
                <a:cs typeface="Avenir Next"/>
              </a:rPr>
              <a:t>Job to be done</a:t>
            </a:r>
          </a:p>
        </p:txBody>
      </p:sp>
      <p:sp>
        <p:nvSpPr>
          <p:cNvPr id="9" name="">
            <a:extLst xmlns:a="http://schemas.openxmlformats.org/drawingml/2006/main">
              <a:ext uri="{FF2B5EF4-FFF2-40B4-BE49-F238E27FC236}">
                <a16:creationId xmlns:a16="http://schemas.microsoft.com/office/drawing/2014/main" id="{376C7C9D-C40D-4A57-976F-9ACDCC689637}"/>
              </a:ext>
            </a:extLst>
          </p:cNvPr>
          <p:cNvSpPr>
            <a:spLocks xmlns:a="http://schemas.openxmlformats.org/drawingml/2006/main" noGrp="1"/>
          </p:cNvSpPr>
          <p:nvPr/>
        </p:nvSpPr>
        <p:spPr>
          <a:xfrm xmlns:a="http://schemas.openxmlformats.org/drawingml/2006/main">
            <a:off x="8077200" y="356235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FDFDF7"/>
                </a:solidFill>
                <a:latin typeface="Avenir Next"/>
                <a:ea typeface="Avenir Next"/>
                <a:cs typeface="Avenir Next"/>
              </a:defRPr>
            </a:defPPr>
          </a:lstStyle>
          <a:p xmlns:a="http://schemas.openxmlformats.org/drawingml/2006/main">
            <a:pPr>
              <a:defRPr sz="1875" b="0">
                <a:solidFill>
                  <a:srgbClr val="FDFDF7"/>
                </a:solidFill>
                <a:latin typeface="Avenir Next"/>
                <a:ea typeface="Avenir Next"/>
                <a:cs typeface="Avenir Next"/>
              </a:defRPr>
            </a:pPr>
            <a:r>
              <a:rPr sz="1875" b="0">
                <a:solidFill>
                  <a:srgbClr val="FDFDF7"/>
                </a:solidFill>
                <a:latin typeface="Avenir Next"/>
                <a:ea typeface="Avenir Next"/>
                <a:cs typeface="Avenir Next"/>
              </a:rPr>
              <a:t>Produce a three-city shortlist with evidence, cost assumptions and unresolved questions that leadership can review.</a:t>
            </a:r>
          </a:p>
        </p:txBody>
      </p:sp>
      <p:sp>
        <p:nvSpPr>
          <p:cNvPr id="10" name="">
            <a:extLst xmlns:a="http://schemas.openxmlformats.org/drawingml/2006/main">
              <a:ext uri="{FF2B5EF4-FFF2-40B4-BE49-F238E27FC236}">
                <a16:creationId xmlns:a16="http://schemas.microsoft.com/office/drawing/2014/main" id="{A88AE292-57E9-4FC4-A3A5-4FCAFC4838DA}"/>
              </a:ext>
            </a:extLst>
          </p:cNvPr>
          <p:cNvSpPr>
            <a:spLocks xmlns:a="http://schemas.openxmlformats.org/drawingml/2006/main" noGrp="1"/>
          </p:cNvSpPr>
          <p:nvPr/>
        </p:nvSpPr>
        <p:spPr>
          <a:xfrm xmlns:a="http://schemas.openxmlformats.org/drawingml/2006/main">
            <a:off x="657225" y="5829300"/>
            <a:ext cx="105727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25" b="0">
                <a:solidFill>
                  <a:srgbClr val="BDD0B9"/>
                </a:solidFill>
                <a:latin typeface="Avenir Next"/>
                <a:ea typeface="Avenir Next"/>
                <a:cs typeface="Avenir Next"/>
              </a:defRPr>
            </a:defPPr>
          </a:lstStyle>
          <a:p xmlns:a="http://schemas.openxmlformats.org/drawingml/2006/main">
            <a:pPr>
              <a:defRPr sz="1425" b="0">
                <a:solidFill>
                  <a:srgbClr val="BDD0B9"/>
                </a:solidFill>
                <a:latin typeface="Avenir Next"/>
                <a:ea typeface="Avenir Next"/>
                <a:cs typeface="Avenir Next"/>
              </a:defRPr>
            </a:pPr>
            <a:r>
              <a:rPr sz="1425" b="0">
                <a:solidFill>
                  <a:srgbClr val="BDD0B9"/>
                </a:solidFill>
                <a:latin typeface="Avenir Next"/>
                <a:ea typeface="Avenir Next"/>
                <a:cs typeface="Avenir Next"/>
              </a:rPr>
              <a:t>Entry point: the shortlist decision. Success means the buyer can explain why a city advances and what must still be verified.</a:t>
            </a:r>
          </a:p>
        </p:txBody>
      </p:sp>
    </p:spTree>
    <p:extLst>
      <p:ext uri="{BB962C8B-B14F-4D97-AF65-F5344CB8AC3E}">
        <p14:creationId xmlns:p14="http://schemas.microsoft.com/office/powerpoint/2010/main" val="1155049555"/>
      </p:ext>
    </p:extLst>
  </p:cSld>
</p:sld>
</file>

<file path=ppt/slides/slide8.xml><?xml version="1.0" encoding="utf-8"?>
<p:sld xmlns:p="http://schemas.openxmlformats.org/presentationml/2006/main">
  <p:cSld>
    <p:bg>
      <p:bgPr>
        <a:solidFill xmlns:a="http://schemas.openxmlformats.org/drawingml/2006/main">
          <a:srgbClr val="F4F5E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8EC345A-3616-4980-8166-738176BBF3BD}"/>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173E30"/>
                </a:solidFill>
                <a:latin typeface="Avenir Next"/>
                <a:ea typeface="Avenir Next"/>
                <a:cs typeface="Avenir Next"/>
              </a:defRPr>
            </a:defPPr>
          </a:lstStyle>
          <a:p xmlns:a="http://schemas.openxmlformats.org/drawingml/2006/main">
            <a:pPr>
              <a:defRPr sz="3375" b="1">
                <a:solidFill>
                  <a:srgbClr val="173E30"/>
                </a:solidFill>
                <a:latin typeface="Avenir Next"/>
                <a:ea typeface="Avenir Next"/>
                <a:cs typeface="Avenir Next"/>
              </a:defRPr>
            </a:pPr>
            <a:r>
              <a:rPr sz="3375" b="1">
                <a:solidFill>
                  <a:srgbClr val="173E30"/>
                </a:solidFill>
                <a:latin typeface="Avenir Next"/>
                <a:ea typeface="Avenir Next"/>
                <a:cs typeface="Avenir Next"/>
              </a:rPr>
              <a:t>GCC Atlas: a working evidence workspace</a:t>
            </a:r>
          </a:p>
        </p:txBody>
      </p:sp>
      <p:sp>
        <p:nvSpPr>
          <p:cNvPr id="2" name="">
            <a:extLst xmlns:a="http://schemas.openxmlformats.org/drawingml/2006/main">
              <a:ext uri="{FF2B5EF4-FFF2-40B4-BE49-F238E27FC236}">
                <a16:creationId xmlns:a16="http://schemas.microsoft.com/office/drawing/2014/main" id="{95EF237E-006D-4BE3-BEFD-EE1FD062B8CD}"/>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08 / GCC ATLAS</a:t>
            </a:r>
          </a:p>
        </p:txBody>
      </p:sp>
      <p:pic>
        <p:nvPicPr>
          <p:cNvPr id="3" name="">
            <a:extLst xmlns:a="http://schemas.openxmlformats.org/drawingml/2006/main">
              <a:ext uri="{FF2B5EF4-FFF2-40B4-BE49-F238E27FC236}">
                <a16:creationId xmlns:a16="http://schemas.microsoft.com/office/drawing/2014/main" id="{43142CBB-805E-43B2-A0F3-450BE1F5C92E}"/>
              </a:ext>
            </a:extLst>
          </p:cNvPr>
          <p:cNvPicPr>
            <a:picLocks xmlns:a="http://schemas.openxmlformats.org/drawingml/2006/main" noChangeAspect="1"/>
          </p:cNvPicPr>
          <p:nvPr/>
        </p:nvPicPr>
        <p:blipFill>
          <a:blip xmlns:r="http://schemas.openxmlformats.org/officeDocument/2006/relationships" xmlns:a="http://schemas.openxmlformats.org/drawingml/2006/main" r:embed="R8c6f1ad5a5f342ba"/>
          <a:stretch xmlns:a="http://schemas.openxmlformats.org/drawingml/2006/main"/>
        </p:blipFill>
        <p:spPr>
          <a:xfrm xmlns:a="http://schemas.openxmlformats.org/drawingml/2006/main">
            <a:off x="1515808" y="1666875"/>
            <a:ext cx="6007608" cy="41719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46109E0-2398-465F-A6A1-709F4C41C572}"/>
              </a:ext>
            </a:extLst>
          </p:cNvPr>
          <p:cNvSpPr>
            <a:spLocks xmlns:a="http://schemas.openxmlformats.org/drawingml/2006/main" noGrp="1"/>
          </p:cNvSpPr>
          <p:nvPr/>
        </p:nvSpPr>
        <p:spPr>
          <a:xfrm xmlns:a="http://schemas.openxmlformats.org/drawingml/2006/main">
            <a:off x="8791575" y="1752600"/>
            <a:ext cx="2714625"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73E30"/>
                </a:solidFill>
                <a:latin typeface="Avenir Next"/>
                <a:ea typeface="Avenir Next"/>
                <a:cs typeface="Avenir Next"/>
              </a:defRPr>
            </a:defPPr>
          </a:lstStyle>
          <a:p xmlns:a="http://schemas.openxmlformats.org/drawingml/2006/main">
            <a:pPr>
              <a:defRPr sz="2175" b="1">
                <a:solidFill>
                  <a:srgbClr val="173E30"/>
                </a:solidFill>
                <a:latin typeface="Avenir Next"/>
                <a:ea typeface="Avenir Next"/>
                <a:cs typeface="Avenir Next"/>
              </a:defRPr>
            </a:pPr>
            <a:r>
              <a:rPr sz="2175" b="1">
                <a:solidFill>
                  <a:srgbClr val="173E30"/>
                </a:solidFill>
                <a:latin typeface="Avenir Next"/>
                <a:ea typeface="Avenir Next"/>
                <a:cs typeface="Avenir Next"/>
              </a:rPr>
              <a:t>A focused first release</a:t>
            </a:r>
          </a:p>
        </p:txBody>
      </p:sp>
      <p:sp>
        <p:nvSpPr>
          <p:cNvPr id="5" name="">
            <a:extLst xmlns:a="http://schemas.openxmlformats.org/drawingml/2006/main">
              <a:ext uri="{FF2B5EF4-FFF2-40B4-BE49-F238E27FC236}">
                <a16:creationId xmlns:a16="http://schemas.microsoft.com/office/drawing/2014/main" id="{53175F90-C2F4-41E6-93D9-A4B09C5460F0}"/>
              </a:ext>
            </a:extLst>
          </p:cNvPr>
          <p:cNvSpPr>
            <a:spLocks xmlns:a="http://schemas.openxmlformats.org/drawingml/2006/main" noGrp="1"/>
          </p:cNvSpPr>
          <p:nvPr/>
        </p:nvSpPr>
        <p:spPr>
          <a:xfrm xmlns:a="http://schemas.openxmlformats.org/drawingml/2006/main">
            <a:off x="8791575" y="2628900"/>
            <a:ext cx="2714625"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546D55"/>
                </a:solidFill>
                <a:latin typeface="Avenir Next"/>
                <a:ea typeface="Avenir Next"/>
                <a:cs typeface="Avenir Next"/>
              </a:defRPr>
            </a:defPPr>
          </a:lstStyle>
          <a:p xmlns:a="http://schemas.openxmlformats.org/drawingml/2006/main">
            <a:pPr>
              <a:defRPr sz="1875" b="0">
                <a:solidFill>
                  <a:srgbClr val="546D55"/>
                </a:solidFill>
                <a:latin typeface="Avenir Next"/>
                <a:ea typeface="Avenir Next"/>
                <a:cs typeface="Avenir Next"/>
              </a:defRPr>
            </a:pPr>
            <a:r>
              <a:rPr sz="1875" b="0">
                <a:solidFill>
                  <a:srgbClr val="546D55"/>
                </a:solidFill>
                <a:latin typeface="Avenir Next"/>
                <a:ea typeface="Avenir Next"/>
                <a:cs typeface="Avenir Next"/>
              </a:rPr>
              <a:t>6 cities</a:t>
            </a:r>
          </a:p>
          <a:p xmlns:a="http://schemas.openxmlformats.org/drawingml/2006/main">
            <a:pPr>
              <a:defRPr sz="1875" b="0">
                <a:solidFill>
                  <a:srgbClr val="546D55"/>
                </a:solidFill>
                <a:latin typeface="Avenir Next"/>
                <a:ea typeface="Avenir Next"/>
                <a:cs typeface="Avenir Next"/>
              </a:defRPr>
            </a:pPr>
            <a:r>
              <a:rPr sz="1875" b="0">
                <a:solidFill>
                  <a:srgbClr val="546D55"/>
                </a:solidFill>
                <a:latin typeface="Avenir Next"/>
                <a:ea typeface="Avenir Next"/>
                <a:cs typeface="Avenir Next"/>
              </a:rPr>
              <a:t>10 parent companies</a:t>
            </a:r>
          </a:p>
          <a:p xmlns:a="http://schemas.openxmlformats.org/drawingml/2006/main">
            <a:pPr>
              <a:defRPr sz="1875" b="0">
                <a:solidFill>
                  <a:srgbClr val="546D55"/>
                </a:solidFill>
                <a:latin typeface="Avenir Next"/>
                <a:ea typeface="Avenir Next"/>
                <a:cs typeface="Avenir Next"/>
              </a:defRPr>
            </a:pPr>
            <a:r>
              <a:rPr sz="1875" b="0">
                <a:solidFill>
                  <a:srgbClr val="546D55"/>
                </a:solidFill>
                <a:latin typeface="Avenir Next"/>
                <a:ea typeface="Avenir Next"/>
                <a:cs typeface="Avenir Next"/>
              </a:rPr>
              <a:t>16 parent–city records</a:t>
            </a:r>
          </a:p>
          <a:p xmlns:a="http://schemas.openxmlformats.org/drawingml/2006/main">
            <a:pPr>
              <a:defRPr sz="1875" b="0">
                <a:solidFill>
                  <a:srgbClr val="546D55"/>
                </a:solidFill>
                <a:latin typeface="Avenir Next"/>
                <a:ea typeface="Avenir Next"/>
                <a:cs typeface="Avenir Next"/>
              </a:defRPr>
            </a:pPr>
            <a:r>
              <a:rPr sz="1875" b="0">
                <a:solidFill>
                  <a:srgbClr val="546D55"/>
                </a:solidFill>
                <a:latin typeface="Avenir Next"/>
                <a:ea typeface="Avenir Next"/>
                <a:cs typeface="Avenir Next"/>
              </a:rPr>
              <a:t>21 linked sources</a:t>
            </a:r>
          </a:p>
          <a:p xmlns:a="http://schemas.openxmlformats.org/drawingml/2006/main">
            <a:r>
              <a:t/>
            </a:r>
          </a:p>
          <a:p xmlns:a="http://schemas.openxmlformats.org/drawingml/2006/main">
            <a:pPr>
              <a:defRPr sz="1875" b="0">
                <a:solidFill>
                  <a:srgbClr val="546D55"/>
                </a:solidFill>
                <a:latin typeface="Avenir Next"/>
                <a:ea typeface="Avenir Next"/>
                <a:cs typeface="Avenir Next"/>
              </a:defRPr>
            </a:pPr>
            <a:r>
              <a:rPr sz="1875" b="0">
                <a:solidFill>
                  <a:srgbClr val="546D55"/>
                </a:solidFill>
                <a:latin typeface="Avenir Next"/>
                <a:ea typeface="Avenir Next"/>
                <a:cs typeface="Avenir Next"/>
              </a:rPr>
              <a:t>Compare a scenario, inspect evidence and export a brief.</a:t>
            </a:r>
          </a:p>
        </p:txBody>
      </p:sp>
      <p:sp>
        <p:nvSpPr>
          <p:cNvPr id="6" name="">
            <a:extLst xmlns:a="http://schemas.openxmlformats.org/drawingml/2006/main">
              <a:ext uri="{FF2B5EF4-FFF2-40B4-BE49-F238E27FC236}">
                <a16:creationId xmlns:a16="http://schemas.microsoft.com/office/drawing/2014/main" id="{0F3CEFF7-FAB1-4E09-A47B-5F751E930D9F}"/>
              </a:ext>
            </a:extLst>
          </p:cNvPr>
          <p:cNvSpPr>
            <a:spLocks xmlns:a="http://schemas.openxmlformats.org/drawingml/2006/main" noGrp="1"/>
          </p:cNvSpPr>
          <p:nvPr/>
        </p:nvSpPr>
        <p:spPr>
          <a:xfrm xmlns:a="http://schemas.openxmlformats.org/drawingml/2006/main">
            <a:off x="657225" y="5981700"/>
            <a:ext cx="1047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46D55"/>
                </a:solidFill>
                <a:latin typeface="Avenir Next"/>
                <a:ea typeface="Avenir Next"/>
                <a:cs typeface="Avenir Next"/>
              </a:defRPr>
            </a:defPPr>
          </a:lstStyle>
          <a:p xmlns:a="http://schemas.openxmlformats.org/drawingml/2006/main">
            <a:pPr>
              <a:defRPr sz="1200" b="0">
                <a:solidFill>
                  <a:srgbClr val="546D55"/>
                </a:solidFill>
                <a:latin typeface="Avenir Next"/>
                <a:ea typeface="Avenir Next"/>
                <a:cs typeface="Avenir Next"/>
              </a:defRPr>
            </a:pPr>
            <a:r>
              <a:rPr sz="1200" b="0">
                <a:solidFill>
                  <a:srgbClr val="546D55"/>
                </a:solidFill>
                <a:latin typeface="Avenir Next"/>
                <a:ea typeface="Avenir Next"/>
                <a:cs typeface="Avenir Next"/>
              </a:rPr>
              <a:t>Actual prototype screenshot · browser-tested desktop view</a:t>
            </a:r>
          </a:p>
        </p:txBody>
      </p:sp>
    </p:spTree>
    <p:extLst>
      <p:ext uri="{BB962C8B-B14F-4D97-AF65-F5344CB8AC3E}">
        <p14:creationId xmlns:p14="http://schemas.microsoft.com/office/powerpoint/2010/main" val="60219400"/>
      </p:ext>
    </p:extLst>
  </p:cSld>
</p:sld>
</file>

<file path=ppt/slides/slide9.xml><?xml version="1.0" encoding="utf-8"?>
<p:sld xmlns:p="http://schemas.openxmlformats.org/presentationml/2006/main">
  <p:cSld>
    <p:bg>
      <p:bgPr>
        <a:solidFill xmlns:a="http://schemas.openxmlformats.org/drawingml/2006/main">
          <a:srgbClr val="F4F5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90AA410-6EFC-4A0D-93A4-B33A674C3AE3}"/>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173E30"/>
                </a:solidFill>
                <a:latin typeface="Avenir Next"/>
                <a:ea typeface="Avenir Next"/>
                <a:cs typeface="Avenir Next"/>
              </a:defRPr>
            </a:defPPr>
          </a:lstStyle>
          <a:p xmlns:a="http://schemas.openxmlformats.org/drawingml/2006/main">
            <a:pPr>
              <a:defRPr sz="3375" b="1">
                <a:solidFill>
                  <a:srgbClr val="173E30"/>
                </a:solidFill>
                <a:latin typeface="Avenir Next"/>
                <a:ea typeface="Avenir Next"/>
                <a:cs typeface="Avenir Next"/>
              </a:defRPr>
            </a:pPr>
            <a:r>
              <a:rPr sz="3375" b="1">
                <a:solidFill>
                  <a:srgbClr val="173E30"/>
                </a:solidFill>
                <a:latin typeface="Avenir Next"/>
                <a:ea typeface="Avenir Next"/>
                <a:cs typeface="Avenir Next"/>
              </a:rPr>
              <a:t>The workflow produces a reviewable decision brief</a:t>
            </a:r>
          </a:p>
        </p:txBody>
      </p:sp>
      <p:sp>
        <p:nvSpPr>
          <p:cNvPr id="2" name="">
            <a:extLst xmlns:a="http://schemas.openxmlformats.org/drawingml/2006/main">
              <a:ext uri="{FF2B5EF4-FFF2-40B4-BE49-F238E27FC236}">
                <a16:creationId xmlns:a16="http://schemas.microsoft.com/office/drawing/2014/main" id="{645202C2-791F-4EE5-9DBF-0EF8EA0BA830}"/>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09 / GCC ATLAS</a:t>
            </a:r>
          </a:p>
        </p:txBody>
      </p:sp>
      <p:sp>
        <p:nvSpPr>
          <p:cNvPr id="3" name="">
            <a:extLst xmlns:a="http://schemas.openxmlformats.org/drawingml/2006/main">
              <a:ext uri="{FF2B5EF4-FFF2-40B4-BE49-F238E27FC236}">
                <a16:creationId xmlns:a16="http://schemas.microsoft.com/office/drawing/2014/main" id="{BA8FE35C-474C-42CD-816B-4A820179BAFE}"/>
              </a:ext>
            </a:extLst>
          </p:cNvPr>
          <p:cNvSpPr>
            <a:spLocks xmlns:a="http://schemas.openxmlformats.org/drawingml/2006/main" noGrp="1"/>
          </p:cNvSpPr>
          <p:nvPr/>
        </p:nvSpPr>
        <p:spPr>
          <a:xfrm xmlns:a="http://schemas.openxmlformats.org/drawingml/2006/main">
            <a:off x="647700" y="205740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01  Define the project</a:t>
            </a:r>
          </a:p>
        </p:txBody>
      </p:sp>
      <p:sp>
        <p:nvSpPr>
          <p:cNvPr id="4" name="">
            <a:extLst xmlns:a="http://schemas.openxmlformats.org/drawingml/2006/main">
              <a:ext uri="{FF2B5EF4-FFF2-40B4-BE49-F238E27FC236}">
                <a16:creationId xmlns:a16="http://schemas.microsoft.com/office/drawing/2014/main" id="{3CA35DD2-D87C-41B8-88B8-06737A306930}"/>
              </a:ext>
            </a:extLst>
          </p:cNvPr>
          <p:cNvSpPr>
            <a:spLocks xmlns:a="http://schemas.openxmlformats.org/drawingml/2006/main" noGrp="1"/>
          </p:cNvSpPr>
          <p:nvPr/>
        </p:nvSpPr>
        <p:spPr>
          <a:xfrm xmlns:a="http://schemas.openxmlformats.org/drawingml/2006/main">
            <a:off x="647700" y="289560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Choose a mandate and sector. Enter headcount, salary and seating assumptions. Adjust peer versus cost weighting.</a:t>
            </a:r>
          </a:p>
        </p:txBody>
      </p:sp>
      <p:sp>
        <p:nvSpPr>
          <p:cNvPr id="5" name="">
            <a:extLst xmlns:a="http://schemas.openxmlformats.org/drawingml/2006/main">
              <a:ext uri="{FF2B5EF4-FFF2-40B4-BE49-F238E27FC236}">
                <a16:creationId xmlns:a16="http://schemas.microsoft.com/office/drawing/2014/main" id="{83DA9518-A960-4266-9217-BF769D73C649}"/>
              </a:ext>
            </a:extLst>
          </p:cNvPr>
          <p:cNvSpPr>
            <a:spLocks xmlns:a="http://schemas.openxmlformats.org/drawingml/2006/main" noGrp="1"/>
          </p:cNvSpPr>
          <p:nvPr/>
        </p:nvSpPr>
        <p:spPr>
          <a:xfrm xmlns:a="http://schemas.openxmlformats.org/drawingml/2006/main">
            <a:off x="4362450" y="205740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02  Challenge the shortlist</a:t>
            </a:r>
          </a:p>
        </p:txBody>
      </p:sp>
      <p:sp>
        <p:nvSpPr>
          <p:cNvPr id="6" name="">
            <a:extLst xmlns:a="http://schemas.openxmlformats.org/drawingml/2006/main">
              <a:ext uri="{FF2B5EF4-FFF2-40B4-BE49-F238E27FC236}">
                <a16:creationId xmlns:a16="http://schemas.microsoft.com/office/drawing/2014/main" id="{460B3166-C8CC-4051-8F6F-46D5187D2EBB}"/>
              </a:ext>
            </a:extLst>
          </p:cNvPr>
          <p:cNvSpPr>
            <a:spLocks xmlns:a="http://schemas.openxmlformats.org/drawingml/2006/main" noGrp="1"/>
          </p:cNvSpPr>
          <p:nvPr/>
        </p:nvSpPr>
        <p:spPr>
          <a:xfrm xmlns:a="http://schemas.openxmlformats.org/drawingml/2006/main">
            <a:off x="4362450" y="289560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Compare six cities. Open each company’s source. Keep announcement-only or uncertain mandate evidence separate.</a:t>
            </a:r>
          </a:p>
        </p:txBody>
      </p:sp>
      <p:sp>
        <p:nvSpPr>
          <p:cNvPr id="7" name="">
            <a:extLst xmlns:a="http://schemas.openxmlformats.org/drawingml/2006/main">
              <a:ext uri="{FF2B5EF4-FFF2-40B4-BE49-F238E27FC236}">
                <a16:creationId xmlns:a16="http://schemas.microsoft.com/office/drawing/2014/main" id="{1DA34D47-68B0-4174-A711-2E531EA5CF08}"/>
              </a:ext>
            </a:extLst>
          </p:cNvPr>
          <p:cNvSpPr>
            <a:spLocks xmlns:a="http://schemas.openxmlformats.org/drawingml/2006/main" noGrp="1"/>
          </p:cNvSpPr>
          <p:nvPr/>
        </p:nvSpPr>
        <p:spPr>
          <a:xfrm xmlns:a="http://schemas.openxmlformats.org/drawingml/2006/main">
            <a:off x="8077200" y="205740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03  Carry the reasoning forward</a:t>
            </a:r>
          </a:p>
        </p:txBody>
      </p:sp>
      <p:sp>
        <p:nvSpPr>
          <p:cNvPr id="8" name="">
            <a:extLst xmlns:a="http://schemas.openxmlformats.org/drawingml/2006/main">
              <a:ext uri="{FF2B5EF4-FFF2-40B4-BE49-F238E27FC236}">
                <a16:creationId xmlns:a16="http://schemas.microsoft.com/office/drawing/2014/main" id="{9C92F3D8-BA6C-46A8-84BD-D879DB3A5CE3}"/>
              </a:ext>
            </a:extLst>
          </p:cNvPr>
          <p:cNvSpPr>
            <a:spLocks xmlns:a="http://schemas.openxmlformats.org/drawingml/2006/main" noGrp="1"/>
          </p:cNvSpPr>
          <p:nvPr/>
        </p:nvSpPr>
        <p:spPr>
          <a:xfrm xmlns:a="http://schemas.openxmlformats.org/drawingml/2006/main">
            <a:off x="8077200" y="289560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Save up to three cities. Add diligence questions. Export Markdown or project JSON; print a PDF.</a:t>
            </a:r>
          </a:p>
        </p:txBody>
      </p:sp>
      <p:sp>
        <p:nvSpPr>
          <p:cNvPr id="9" name="">
            <a:extLst xmlns:a="http://schemas.openxmlformats.org/drawingml/2006/main">
              <a:ext uri="{FF2B5EF4-FFF2-40B4-BE49-F238E27FC236}">
                <a16:creationId xmlns:a16="http://schemas.microsoft.com/office/drawing/2014/main" id="{E63CF2AE-EED6-40AA-8953-CD3C582AD961}"/>
              </a:ext>
            </a:extLst>
          </p:cNvPr>
          <p:cNvSpPr>
            <a:spLocks xmlns:a="http://schemas.openxmlformats.org/drawingml/2006/main" noGrp="1"/>
          </p:cNvSpPr>
          <p:nvPr/>
        </p:nvSpPr>
        <p:spPr>
          <a:xfrm xmlns:a="http://schemas.openxmlformats.org/drawingml/2006/main">
            <a:off x="657225" y="5829300"/>
            <a:ext cx="105727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25" b="0">
                <a:solidFill>
                  <a:srgbClr val="546D55"/>
                </a:solidFill>
                <a:latin typeface="Avenir Next"/>
                <a:ea typeface="Avenir Next"/>
                <a:cs typeface="Avenir Next"/>
              </a:defRPr>
            </a:defPPr>
          </a:lstStyle>
          <a:p xmlns:a="http://schemas.openxmlformats.org/drawingml/2006/main">
            <a:pPr>
              <a:defRPr sz="1425" b="0">
                <a:solidFill>
                  <a:srgbClr val="546D55"/>
                </a:solidFill>
                <a:latin typeface="Avenir Next"/>
                <a:ea typeface="Avenir Next"/>
                <a:cs typeface="Avenir Next"/>
              </a:defRPr>
            </a:pPr>
            <a:r>
              <a:rPr sz="1425" b="0">
                <a:solidFill>
                  <a:srgbClr val="546D55"/>
                </a:solidFill>
                <a:latin typeface="Avenir Next"/>
                <a:ea typeface="Avenir Next"/>
                <a:cs typeface="Avenir Next"/>
              </a:rPr>
              <a:t>Working today: ranking, keyword retrieval, database saves, optional accounts and export. Live crawling and runtime LLM generation remain outside the prototype.</a:t>
            </a:r>
          </a:p>
        </p:txBody>
      </p:sp>
    </p:spTree>
    <p:extLst>
      <p:ext uri="{BB962C8B-B14F-4D97-AF65-F5344CB8AC3E}">
        <p14:creationId xmlns:p14="http://schemas.microsoft.com/office/powerpoint/2010/main" val="1471391265"/>
      </p:ext>
    </p:extLst>
  </p:cSld>
</p:sld>
</file>

<file path=ppt/slides/slide10.xml><?xml version="1.0" encoding="utf-8"?>
<p:sld xmlns:p="http://schemas.openxmlformats.org/presentationml/2006/main">
  <p:cSld>
    <p:bg>
      <p:bgPr>
        <a:solidFill xmlns:a="http://schemas.openxmlformats.org/drawingml/2006/main">
          <a:srgbClr val="F4F5E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B4BF0C3-17D8-4AF5-9810-E82B0011EE4A}"/>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173E30"/>
                </a:solidFill>
                <a:latin typeface="Avenir Next"/>
                <a:ea typeface="Avenir Next"/>
                <a:cs typeface="Avenir Next"/>
              </a:defRPr>
            </a:defPPr>
          </a:lstStyle>
          <a:p xmlns:a="http://schemas.openxmlformats.org/drawingml/2006/main">
            <a:pPr>
              <a:defRPr sz="3375" b="1">
                <a:solidFill>
                  <a:srgbClr val="173E30"/>
                </a:solidFill>
                <a:latin typeface="Avenir Next"/>
                <a:ea typeface="Avenir Next"/>
                <a:cs typeface="Avenir Next"/>
              </a:defRPr>
            </a:pPr>
            <a:r>
              <a:rPr sz="3375" b="1">
                <a:solidFill>
                  <a:srgbClr val="173E30"/>
                </a:solidFill>
                <a:latin typeface="Avenir Next"/>
                <a:ea typeface="Avenir Next"/>
                <a:cs typeface="Avenir Next"/>
              </a:rPr>
              <a:t>Trust lives at the claim level</a:t>
            </a:r>
          </a:p>
        </p:txBody>
      </p:sp>
      <p:sp>
        <p:nvSpPr>
          <p:cNvPr id="2" name="">
            <a:extLst xmlns:a="http://schemas.openxmlformats.org/drawingml/2006/main">
              <a:ext uri="{FF2B5EF4-FFF2-40B4-BE49-F238E27FC236}">
                <a16:creationId xmlns:a16="http://schemas.microsoft.com/office/drawing/2014/main" id="{7168A462-E994-4E8D-84CC-E3D1AD1373E9}"/>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10 / GCC ATLAS</a:t>
            </a:r>
          </a:p>
        </p:txBody>
      </p:sp>
      <p:sp>
        <p:nvSpPr>
          <p:cNvPr id="3" name="">
            <a:extLst xmlns:a="http://schemas.openxmlformats.org/drawingml/2006/main">
              <a:ext uri="{FF2B5EF4-FFF2-40B4-BE49-F238E27FC236}">
                <a16:creationId xmlns:a16="http://schemas.microsoft.com/office/drawing/2014/main" id="{41237658-9A53-428A-8D35-16BDDBCEA19D}"/>
              </a:ext>
            </a:extLst>
          </p:cNvPr>
          <p:cNvSpPr>
            <a:spLocks xmlns:a="http://schemas.openxmlformats.org/drawingml/2006/main" noGrp="1"/>
          </p:cNvSpPr>
          <p:nvPr/>
        </p:nvSpPr>
        <p:spPr>
          <a:xfrm xmlns:a="http://schemas.openxmlformats.org/drawingml/2006/main">
            <a:off x="647700" y="1466850"/>
            <a:ext cx="107061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546D55"/>
                </a:solidFill>
                <a:latin typeface="Avenir Next"/>
                <a:ea typeface="Avenir Next"/>
                <a:cs typeface="Avenir Next"/>
              </a:defRPr>
            </a:defPPr>
          </a:lstStyle>
          <a:p xmlns:a="http://schemas.openxmlformats.org/drawingml/2006/main">
            <a:pPr>
              <a:defRPr sz="1800" b="0">
                <a:solidFill>
                  <a:srgbClr val="546D55"/>
                </a:solidFill>
                <a:latin typeface="Avenir Next"/>
                <a:ea typeface="Avenir Next"/>
                <a:cs typeface="Avenir Next"/>
              </a:defRPr>
            </a:pPr>
            <a:r>
              <a:rPr sz="1800" b="0">
                <a:solidFill>
                  <a:srgbClr val="546D55"/>
                </a:solidFill>
                <a:latin typeface="Avenir Next"/>
                <a:ea typeface="Avenir Next"/>
                <a:cs typeface="Avenir Next"/>
              </a:rPr>
              <a:t>A primary source can establish one fact without establishing every fact on the same company profile.</a:t>
            </a:r>
          </a:p>
        </p:txBody>
      </p:sp>
      <p:sp>
        <p:nvSpPr>
          <p:cNvPr id="4" name="">
            <a:extLst xmlns:a="http://schemas.openxmlformats.org/drawingml/2006/main">
              <a:ext uri="{FF2B5EF4-FFF2-40B4-BE49-F238E27FC236}">
                <a16:creationId xmlns:a16="http://schemas.microsoft.com/office/drawing/2014/main" id="{B871D9DA-79DC-46BB-A805-7B914F69C513}"/>
              </a:ext>
            </a:extLst>
          </p:cNvPr>
          <p:cNvSpPr>
            <a:spLocks xmlns:a="http://schemas.openxmlformats.org/drawingml/2006/main" noGrp="1"/>
          </p:cNvSpPr>
          <p:nvPr/>
        </p:nvSpPr>
        <p:spPr>
          <a:xfrm xmlns:a="http://schemas.openxmlformats.org/drawingml/2006/main">
            <a:off x="647700" y="272415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Entity ≠ location</a:t>
            </a:r>
          </a:p>
        </p:txBody>
      </p:sp>
      <p:sp>
        <p:nvSpPr>
          <p:cNvPr id="5" name="">
            <a:extLst xmlns:a="http://schemas.openxmlformats.org/drawingml/2006/main">
              <a:ext uri="{FF2B5EF4-FFF2-40B4-BE49-F238E27FC236}">
                <a16:creationId xmlns:a16="http://schemas.microsoft.com/office/drawing/2014/main" id="{EA68516E-317D-496D-8A30-B8D59C70EEAF}"/>
              </a:ext>
            </a:extLst>
          </p:cNvPr>
          <p:cNvSpPr>
            <a:spLocks xmlns:a="http://schemas.openxmlformats.org/drawingml/2006/main" noGrp="1"/>
          </p:cNvSpPr>
          <p:nvPr/>
        </p:nvSpPr>
        <p:spPr>
          <a:xfrm xmlns:a="http://schemas.openxmlformats.org/drawingml/2006/main">
            <a:off x="647700" y="356235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One parent, multiple city records. Customer-facing offices are not automatically included as GCCs.</a:t>
            </a:r>
          </a:p>
        </p:txBody>
      </p:sp>
      <p:sp>
        <p:nvSpPr>
          <p:cNvPr id="6" name="">
            <a:extLst xmlns:a="http://schemas.openxmlformats.org/drawingml/2006/main">
              <a:ext uri="{FF2B5EF4-FFF2-40B4-BE49-F238E27FC236}">
                <a16:creationId xmlns:a16="http://schemas.microsoft.com/office/drawing/2014/main" id="{56C39536-E46D-4E2E-B2A4-15E92183F71D}"/>
              </a:ext>
            </a:extLst>
          </p:cNvPr>
          <p:cNvSpPr>
            <a:spLocks xmlns:a="http://schemas.openxmlformats.org/drawingml/2006/main" noGrp="1"/>
          </p:cNvSpPr>
          <p:nvPr/>
        </p:nvSpPr>
        <p:spPr>
          <a:xfrm xmlns:a="http://schemas.openxmlformats.org/drawingml/2006/main">
            <a:off x="4362450" y="272415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Announcement ≠ operation</a:t>
            </a:r>
          </a:p>
        </p:txBody>
      </p:sp>
      <p:sp>
        <p:nvSpPr>
          <p:cNvPr id="7" name="">
            <a:extLst xmlns:a="http://schemas.openxmlformats.org/drawingml/2006/main">
              <a:ext uri="{FF2B5EF4-FFF2-40B4-BE49-F238E27FC236}">
                <a16:creationId xmlns:a16="http://schemas.microsoft.com/office/drawing/2014/main" id="{9CE95FF9-7E80-43F4-B5BD-5668DDE6AB50}"/>
              </a:ext>
            </a:extLst>
          </p:cNvPr>
          <p:cNvSpPr>
            <a:spLocks xmlns:a="http://schemas.openxmlformats.org/drawingml/2006/main" noGrp="1"/>
          </p:cNvSpPr>
          <p:nvPr/>
        </p:nvSpPr>
        <p:spPr>
          <a:xfrm xmlns:a="http://schemas.openxmlformats.org/drawingml/2006/main">
            <a:off x="4362450" y="356235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Vanguard’s 2024 plan is retained as announcement-only. The sample does not infer a later opening from the planned date.</a:t>
            </a:r>
          </a:p>
        </p:txBody>
      </p:sp>
      <p:sp>
        <p:nvSpPr>
          <p:cNvPr id="8" name="">
            <a:extLst xmlns:a="http://schemas.openxmlformats.org/drawingml/2006/main">
              <a:ext uri="{FF2B5EF4-FFF2-40B4-BE49-F238E27FC236}">
                <a16:creationId xmlns:a16="http://schemas.microsoft.com/office/drawing/2014/main" id="{F26EE08F-51BC-4CAF-9361-602D1B324E90}"/>
              </a:ext>
            </a:extLst>
          </p:cNvPr>
          <p:cNvSpPr>
            <a:spLocks xmlns:a="http://schemas.openxmlformats.org/drawingml/2006/main" noGrp="1"/>
          </p:cNvSpPr>
          <p:nvPr/>
        </p:nvSpPr>
        <p:spPr>
          <a:xfrm xmlns:a="http://schemas.openxmlformats.org/drawingml/2006/main">
            <a:off x="8077200" y="272415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Presence ≠ capability supply</a:t>
            </a:r>
          </a:p>
        </p:txBody>
      </p:sp>
      <p:sp>
        <p:nvSpPr>
          <p:cNvPr id="9" name="">
            <a:extLst xmlns:a="http://schemas.openxmlformats.org/drawingml/2006/main">
              <a:ext uri="{FF2B5EF4-FFF2-40B4-BE49-F238E27FC236}">
                <a16:creationId xmlns:a16="http://schemas.microsoft.com/office/drawing/2014/main" id="{F7F1B46D-49D3-4541-97F0-11E15BD5F08E}"/>
              </a:ext>
            </a:extLst>
          </p:cNvPr>
          <p:cNvSpPr>
            <a:spLocks xmlns:a="http://schemas.openxmlformats.org/drawingml/2006/main" noGrp="1"/>
          </p:cNvSpPr>
          <p:nvPr/>
        </p:nvSpPr>
        <p:spPr>
          <a:xfrm xmlns:a="http://schemas.openxmlformats.org/drawingml/2006/main">
            <a:off x="8077200" y="356235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Fidelity’s office listing confirms a location. It does not establish the captive mandate there or available talent.</a:t>
            </a:r>
          </a:p>
        </p:txBody>
      </p:sp>
      <p:sp>
        <p:nvSpPr>
          <p:cNvPr id="10" name="">
            <a:extLst xmlns:a="http://schemas.openxmlformats.org/drawingml/2006/main">
              <a:ext uri="{FF2B5EF4-FFF2-40B4-BE49-F238E27FC236}">
                <a16:creationId xmlns:a16="http://schemas.microsoft.com/office/drawing/2014/main" id="{EABFAFE4-AC85-4E08-83B2-73DFFA99D97B}"/>
              </a:ext>
            </a:extLst>
          </p:cNvPr>
          <p:cNvSpPr>
            <a:spLocks xmlns:a="http://schemas.openxmlformats.org/drawingml/2006/main" noGrp="1"/>
          </p:cNvSpPr>
          <p:nvPr/>
        </p:nvSpPr>
        <p:spPr>
          <a:xfrm xmlns:a="http://schemas.openxmlformats.org/drawingml/2006/main">
            <a:off x="657225" y="5829300"/>
            <a:ext cx="105727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25" b="0">
                <a:solidFill>
                  <a:srgbClr val="546D55"/>
                </a:solidFill>
                <a:latin typeface="Avenir Next"/>
                <a:ea typeface="Avenir Next"/>
                <a:cs typeface="Avenir Next"/>
              </a:defRPr>
            </a:defPPr>
          </a:lstStyle>
          <a:p xmlns:a="http://schemas.openxmlformats.org/drawingml/2006/main">
            <a:pPr>
              <a:defRPr sz="1425" b="0">
                <a:solidFill>
                  <a:srgbClr val="546D55"/>
                </a:solidFill>
                <a:latin typeface="Avenir Next"/>
                <a:ea typeface="Avenir Next"/>
                <a:cs typeface="Avenir Next"/>
              </a:defRPr>
            </a:pPr>
            <a:r>
              <a:rPr sz="1425" b="0">
                <a:solidFill>
                  <a:srgbClr val="546D55"/>
                </a:solidFill>
                <a:latin typeface="Avenir Next"/>
                <a:ea typeface="Avenir Next"/>
                <a:cs typeface="Avenir Next"/>
              </a:rPr>
              <a:t>Store source URL, publication period, access date, claim, evidence status and limitations. “Unknown” is a useful answer.</a:t>
            </a:r>
          </a:p>
        </p:txBody>
      </p:sp>
      <p:sp>
        <p:nvSpPr>
          <p:cNvPr id="11" name="">
            <a:extLst xmlns:a="http://schemas.openxmlformats.org/drawingml/2006/main">
              <a:ext uri="{FF2B5EF4-FFF2-40B4-BE49-F238E27FC236}">
                <a16:creationId xmlns:a16="http://schemas.microsoft.com/office/drawing/2014/main" id="{E7F0AA46-2EB1-4F69-A2D5-8D819B4BB9D5}"/>
              </a:ext>
            </a:extLst>
          </p:cNvPr>
          <p:cNvSpPr>
            <a:spLocks xmlns:a="http://schemas.openxmlformats.org/drawingml/2006/main" noGrp="1"/>
          </p:cNvSpPr>
          <p:nvPr/>
        </p:nvSpPr>
        <p:spPr>
          <a:xfrm xmlns:a="http://schemas.openxmlformats.org/drawingml/2006/main">
            <a:off x="657225" y="6315075"/>
            <a:ext cx="10477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Vanguard company release (Dec 2024); Fidelity International office listing (undated).</a:t>
            </a:r>
          </a:p>
        </p:txBody>
      </p:sp>
    </p:spTree>
    <p:extLst>
      <p:ext uri="{BB962C8B-B14F-4D97-AF65-F5344CB8AC3E}">
        <p14:creationId xmlns:p14="http://schemas.microsoft.com/office/powerpoint/2010/main" val="1697836641"/>
      </p:ext>
    </p:extLst>
  </p:cSld>
</p:sld>
</file>

<file path=ppt/slides/slide11.xml><?xml version="1.0" encoding="utf-8"?>
<p:sld xmlns:p="http://schemas.openxmlformats.org/presentationml/2006/main">
  <p:cSld>
    <p:bg>
      <p:bgPr>
        <a:solidFill xmlns:a="http://schemas.openxmlformats.org/drawingml/2006/main">
          <a:srgbClr val="F4F5E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2E5DA20-20E0-4E11-8C42-4A6C2797EDE0}"/>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173E30"/>
                </a:solidFill>
                <a:latin typeface="Avenir Next"/>
                <a:ea typeface="Avenir Next"/>
                <a:cs typeface="Avenir Next"/>
              </a:defRPr>
            </a:defPPr>
          </a:lstStyle>
          <a:p xmlns:a="http://schemas.openxmlformats.org/drawingml/2006/main">
            <a:pPr>
              <a:defRPr sz="3375" b="1">
                <a:solidFill>
                  <a:srgbClr val="173E30"/>
                </a:solidFill>
                <a:latin typeface="Avenir Next"/>
                <a:ea typeface="Avenir Next"/>
                <a:cs typeface="Avenir Next"/>
              </a:defRPr>
            </a:pPr>
            <a:r>
              <a:rPr sz="3375" b="1">
                <a:solidFill>
                  <a:srgbClr val="173E30"/>
                </a:solidFill>
                <a:latin typeface="Avenir Next"/>
                <a:ea typeface="Avenir Next"/>
                <a:cs typeface="Avenir Next"/>
              </a:rPr>
              <a:t>Existing players already offer data and execution</a:t>
            </a:r>
          </a:p>
        </p:txBody>
      </p:sp>
      <p:sp>
        <p:nvSpPr>
          <p:cNvPr id="2" name="">
            <a:extLst xmlns:a="http://schemas.openxmlformats.org/drawingml/2006/main">
              <a:ext uri="{FF2B5EF4-FFF2-40B4-BE49-F238E27FC236}">
                <a16:creationId xmlns:a16="http://schemas.microsoft.com/office/drawing/2014/main" id="{3FF63081-EE07-4314-A98E-612F7F3982DD}"/>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11 / GCC ATLAS</a:t>
            </a:r>
          </a:p>
        </p:txBody>
      </p:sp>
      <p:graphicFrame>
        <p:nvGraphicFramePr>
          <p:cNvPr id="3" name="">
            <a:extLst xmlns:a="http://schemas.openxmlformats.org/drawingml/2006/main">
              <a:ext uri="{FF2B5EF4-FFF2-40B4-BE49-F238E27FC236}">
                <a16:creationId xmlns:a16="http://schemas.microsoft.com/office/drawing/2014/main" id="{C7FF4DCF-4405-49C0-977B-AFF64988FA9F}"/>
              </a:ext>
            </a:extLst>
          </p:cNvPr>
          <p:cNvGraphicFramePr/>
          <p:nvPr/>
        </p:nvGraphicFramePr>
        <p:xfrm>
          <a:off xmlns:a="http://schemas.openxmlformats.org/drawingml/2006/main" x="638175" y="1657350"/>
          <a:ext xmlns:a="http://schemas.openxmlformats.org/drawingml/2006/main" cx="10810875" cy="4191000"/>
        </p:xfrm>
        <a:graphic xmlns:a="http://schemas.openxmlformats.org/drawingml/2006/main">
          <a:graphicData uri="http://schemas.openxmlformats.org/drawingml/2006/table">
            <a:tbl>
              <a:tblPr/>
              <a:tblGrid>
                <a:gridCol w="2238375"/>
                <a:gridCol w="4095750"/>
                <a:gridCol w="4476750"/>
              </a:tblGrid>
              <a:tr h="514350">
                <a:tc>
                  <a:txBody>
                    <a:bodyPr/>
                    <a:lstStyle/>
                    <a:p>
                      <a:r>
                        <a:rPr sz="1688" b="1">
                          <a:solidFill>
                            <a:srgbClr val="FDFDF7"/>
                          </a:solidFill>
                          <a:latin typeface="Avenir Next"/>
                          <a:ea typeface="Avenir Next"/>
                          <a:cs typeface="Avenir Next"/>
                        </a:rPr>
                        <a:t>Alternative</a:t>
                      </a:r>
                    </a:p>
                  </a:txBody>
                  <a:tcPr marL="114300" marR="114300" marT="47625" marB="47625" anchor="ctr">
                    <a:solidFill>
                      <a:srgbClr val="173E30"/>
                    </a:solidFill>
                  </a:tcPr>
                </a:tc>
                <a:tc>
                  <a:txBody>
                    <a:bodyPr/>
                    <a:lstStyle/>
                    <a:p>
                      <a:r>
                        <a:rPr sz="1688" b="1">
                          <a:solidFill>
                            <a:srgbClr val="FDFDF7"/>
                          </a:solidFill>
                          <a:latin typeface="Avenir Next"/>
                          <a:ea typeface="Avenir Next"/>
                          <a:cs typeface="Avenir Next"/>
                        </a:rPr>
                        <a:t>What it already does</a:t>
                      </a:r>
                    </a:p>
                  </a:txBody>
                  <a:tcPr marL="114300" marR="114300" marT="47625" marB="47625" anchor="ctr">
                    <a:solidFill>
                      <a:srgbClr val="173E30"/>
                    </a:solidFill>
                  </a:tcPr>
                </a:tc>
                <a:tc>
                  <a:txBody>
                    <a:bodyPr/>
                    <a:lstStyle/>
                    <a:p>
                      <a:r>
                        <a:rPr sz="1688" b="1">
                          <a:solidFill>
                            <a:srgbClr val="FDFDF7"/>
                          </a:solidFill>
                          <a:latin typeface="Avenir Next"/>
                          <a:ea typeface="Avenir Next"/>
                          <a:cs typeface="Avenir Next"/>
                        </a:rPr>
                        <a:t>Atlas’s proposed reason to switch / add</a:t>
                      </a:r>
                    </a:p>
                  </a:txBody>
                  <a:tcPr marL="114300" marR="114300" marT="47625" marB="47625" anchor="ctr">
                    <a:solidFill>
                      <a:srgbClr val="173E30"/>
                    </a:solidFill>
                  </a:tcPr>
                </a:tc>
              </a:tr>
              <a:tr h="723900">
                <a:tc>
                  <a:txBody>
                    <a:bodyPr/>
                    <a:lstStyle/>
                    <a:p>
                      <a:r>
                        <a:rPr sz="1688">
                          <a:solidFill>
                            <a:srgbClr val="173E30"/>
                          </a:solidFill>
                          <a:latin typeface="Avenir Next"/>
                          <a:ea typeface="Avenir Next"/>
                          <a:cs typeface="Avenir Next"/>
                        </a:rPr>
                        <a:t>Nasscom / Zinnov reports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Market landscape and periodic research</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Project-specific comparison with preserved scope</a:t>
                      </a:r>
                    </a:p>
                  </a:txBody>
                  <a:tcPr marL="114300" marR="114300" marT="47625" marB="47625" anchor="ctr">
                    <a:solidFill>
                      <a:srgbClr val="F4F5EF"/>
                    </a:solidFill>
                  </a:tcPr>
                </a:tc>
              </a:tr>
              <a:tr h="723900">
                <a:tc>
                  <a:txBody>
                    <a:bodyPr/>
                    <a:lstStyle/>
                    <a:p>
                      <a:r>
                        <a:rPr sz="1688">
                          <a:solidFill>
                            <a:srgbClr val="173E30"/>
                          </a:solidFill>
                          <a:latin typeface="Avenir Next"/>
                          <a:ea typeface="Avenir Next"/>
                          <a:cs typeface="Avenir Next"/>
                        </a:rPr>
                        <a:t>GCCPROs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Database, city atlas, verified-field claims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Shared decision history and unresolved claims</a:t>
                      </a:r>
                    </a:p>
                  </a:txBody>
                  <a:tcPr marL="114300" marR="114300" marT="47625" marB="47625" anchor="ctr">
                    <a:solidFill>
                      <a:srgbClr val="F4F5EF"/>
                    </a:solidFill>
                  </a:tcPr>
                </a:tc>
              </a:tr>
              <a:tr h="723900">
                <a:tc>
                  <a:txBody>
                    <a:bodyPr/>
                    <a:lstStyle/>
                    <a:p>
                      <a:r>
                        <a:rPr sz="1688">
                          <a:solidFill>
                            <a:srgbClr val="173E30"/>
                          </a:solidFill>
                          <a:latin typeface="Avenir Next"/>
                          <a:ea typeface="Avenir Next"/>
                          <a:cs typeface="Avenir Next"/>
                        </a:rPr>
                        <a:t>Scutiger tracker</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Sourced launch / expansion tracking</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Explicit assumptions and a buyer-owned brief</a:t>
                      </a:r>
                    </a:p>
                  </a:txBody>
                  <a:tcPr marL="114300" marR="114300" marT="47625" marB="47625" anchor="ctr">
                    <a:solidFill>
                      <a:srgbClr val="F4F5EF"/>
                    </a:solidFill>
                  </a:tcPr>
                </a:tc>
              </a:tr>
              <a:tr h="723900">
                <a:tc>
                  <a:txBody>
                    <a:bodyPr/>
                    <a:lstStyle/>
                    <a:p>
                      <a:r>
                        <a:rPr sz="1688">
                          <a:solidFill>
                            <a:srgbClr val="173E30"/>
                          </a:solidFill>
                          <a:latin typeface="Avenir Next"/>
                          <a:ea typeface="Avenir Next"/>
                          <a:cs typeface="Avenir Next"/>
                        </a:rPr>
                        <a:t>ANSR / Zinnov services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GCC setup, operations and transformation</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Independent comparison before partner selection</a:t>
                      </a:r>
                    </a:p>
                  </a:txBody>
                  <a:tcPr marL="114300" marR="114300" marT="47625" marB="47625" anchor="ctr">
                    <a:solidFill>
                      <a:srgbClr val="F4F5EF"/>
                    </a:solidFill>
                  </a:tcPr>
                </a:tc>
              </a:tr>
              <a:tr h="723900">
                <a:tc>
                  <a:txBody>
                    <a:bodyPr/>
                    <a:lstStyle/>
                    <a:p>
                      <a:r>
                        <a:rPr sz="1688">
                          <a:solidFill>
                            <a:srgbClr val="173E30"/>
                          </a:solidFill>
                          <a:latin typeface="Avenir Next"/>
                          <a:ea typeface="Avenir Next"/>
                          <a:cs typeface="Avenir Next"/>
                        </a:rPr>
                        <a:t>Reports + spreadsheet</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Flexible analysis with familiar tools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Evidence attached to each claim; less reassembly</a:t>
                      </a:r>
                    </a:p>
                  </a:txBody>
                  <a:tcPr marL="114300" marR="114300" marT="47625" marB="47625" anchor="ctr">
                    <a:solidFill>
                      <a:srgbClr val="F4F5EF"/>
                    </a:solidFill>
                  </a:tcPr>
                </a:tc>
              </a:tr>
            </a:tbl>
          </a:graphicData>
        </a:graphic>
      </p:graphicFrame>
      <p:sp>
        <p:nvSpPr>
          <p:cNvPr id="4" name="">
            <a:extLst xmlns:a="http://schemas.openxmlformats.org/drawingml/2006/main">
              <a:ext uri="{FF2B5EF4-FFF2-40B4-BE49-F238E27FC236}">
                <a16:creationId xmlns:a16="http://schemas.microsoft.com/office/drawing/2014/main" id="{1BA68208-1704-4ADE-8E67-E7816C197A6D}"/>
              </a:ext>
            </a:extLst>
          </p:cNvPr>
          <p:cNvSpPr>
            <a:spLocks xmlns:a="http://schemas.openxmlformats.org/drawingml/2006/main" noGrp="1"/>
          </p:cNvSpPr>
          <p:nvPr/>
        </p:nvSpPr>
        <p:spPr>
          <a:xfrm xmlns:a="http://schemas.openxmlformats.org/drawingml/2006/main">
            <a:off x="647700" y="60007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75" b="0">
                <a:solidFill>
                  <a:srgbClr val="546D55"/>
                </a:solidFill>
                <a:latin typeface="Avenir Next"/>
                <a:ea typeface="Avenir Next"/>
                <a:cs typeface="Avenir Next"/>
              </a:defRPr>
            </a:defPPr>
          </a:lstStyle>
          <a:p xmlns:a="http://schemas.openxmlformats.org/drawingml/2006/main">
            <a:pPr>
              <a:defRPr sz="1275" b="0">
                <a:solidFill>
                  <a:srgbClr val="546D55"/>
                </a:solidFill>
                <a:latin typeface="Avenir Next"/>
                <a:ea typeface="Avenir Next"/>
                <a:cs typeface="Avenir Next"/>
              </a:defRPr>
            </a:pPr>
            <a:r>
              <a:rPr sz="1275" b="0">
                <a:solidFill>
                  <a:srgbClr val="546D55"/>
                </a:solidFill>
                <a:latin typeface="Avenir Next"/>
                <a:ea typeface="Avenir Next"/>
                <a:cs typeface="Avenir Next"/>
              </a:rPr>
              <a:t>Positioning: an evidence workspace for GCC setup decisions. Sourced rows alone are not a moat; workflow adoption and correction history must earn one.</a:t>
            </a:r>
          </a:p>
        </p:txBody>
      </p:sp>
    </p:spTree>
    <p:extLst>
      <p:ext uri="{BB962C8B-B14F-4D97-AF65-F5344CB8AC3E}">
        <p14:creationId xmlns:p14="http://schemas.microsoft.com/office/powerpoint/2010/main" val="1462166986"/>
      </p:ext>
    </p:extLst>
  </p:cSld>
</p:sld>
</file>

<file path=ppt/slides/slide12.xml><?xml version="1.0" encoding="utf-8"?>
<p:sld xmlns:p="http://schemas.openxmlformats.org/presentationml/2006/main">
  <p:cSld>
    <p:bg>
      <p:bgPr>
        <a:solidFill xmlns:a="http://schemas.openxmlformats.org/drawingml/2006/main">
          <a:srgbClr val="F4F5E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FA844BA-8F6B-477B-B4B6-748D3DC2C013}"/>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173E30"/>
                </a:solidFill>
                <a:latin typeface="Avenir Next"/>
                <a:ea typeface="Avenir Next"/>
                <a:cs typeface="Avenir Next"/>
              </a:defRPr>
            </a:defPPr>
          </a:lstStyle>
          <a:p xmlns:a="http://schemas.openxmlformats.org/drawingml/2006/main">
            <a:pPr>
              <a:defRPr sz="3375" b="1">
                <a:solidFill>
                  <a:srgbClr val="173E30"/>
                </a:solidFill>
                <a:latin typeface="Avenir Next"/>
                <a:ea typeface="Avenir Next"/>
                <a:cs typeface="Avenir Next"/>
              </a:defRPr>
            </a:pPr>
            <a:r>
              <a:rPr sz="3375" b="1">
                <a:solidFill>
                  <a:srgbClr val="173E30"/>
                </a:solidFill>
                <a:latin typeface="Avenir Next"/>
                <a:ea typeface="Avenir Next"/>
                <a:cs typeface="Avenir Next"/>
              </a:rPr>
              <a:t>Each stakeholder needs a different reason to return</a:t>
            </a:r>
          </a:p>
        </p:txBody>
      </p:sp>
      <p:sp>
        <p:nvSpPr>
          <p:cNvPr id="2" name="">
            <a:extLst xmlns:a="http://schemas.openxmlformats.org/drawingml/2006/main">
              <a:ext uri="{FF2B5EF4-FFF2-40B4-BE49-F238E27FC236}">
                <a16:creationId xmlns:a16="http://schemas.microsoft.com/office/drawing/2014/main" id="{47483552-A0F7-4DA6-8001-644180DBFB11}"/>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12 / GCC ATLAS</a:t>
            </a:r>
          </a:p>
        </p:txBody>
      </p:sp>
      <p:graphicFrame>
        <p:nvGraphicFramePr>
          <p:cNvPr id="3" name="">
            <a:extLst xmlns:a="http://schemas.openxmlformats.org/drawingml/2006/main">
              <a:ext uri="{FF2B5EF4-FFF2-40B4-BE49-F238E27FC236}">
                <a16:creationId xmlns:a16="http://schemas.microsoft.com/office/drawing/2014/main" id="{0FD3CEB7-900C-407D-B26E-AB1C564375CF}"/>
              </a:ext>
            </a:extLst>
          </p:cNvPr>
          <p:cNvGraphicFramePr/>
          <p:nvPr/>
        </p:nvGraphicFramePr>
        <p:xfrm>
          <a:off xmlns:a="http://schemas.openxmlformats.org/drawingml/2006/main" x="638175" y="1657350"/>
          <a:ext xmlns:a="http://schemas.openxmlformats.org/drawingml/2006/main" cx="10810875" cy="4267200"/>
        </p:xfrm>
        <a:graphic xmlns:a="http://schemas.openxmlformats.org/drawingml/2006/main">
          <a:graphicData uri="http://schemas.openxmlformats.org/drawingml/2006/table">
            <a:tbl>
              <a:tblPr/>
              <a:tblGrid>
                <a:gridCol w="2476500"/>
                <a:gridCol w="4381500"/>
                <a:gridCol w="3952875"/>
              </a:tblGrid>
              <a:tr h="514350">
                <a:tc>
                  <a:txBody>
                    <a:bodyPr/>
                    <a:lstStyle/>
                    <a:p>
                      <a:r>
                        <a:rPr sz="1688" b="1">
                          <a:solidFill>
                            <a:srgbClr val="FDFDF7"/>
                          </a:solidFill>
                          <a:latin typeface="Avenir Next"/>
                          <a:ea typeface="Avenir Next"/>
                          <a:cs typeface="Avenir Next"/>
                        </a:rPr>
                        <a:t>Stakeholder</a:t>
                      </a:r>
                    </a:p>
                  </a:txBody>
                  <a:tcPr marL="114300" marR="114300" marT="47625" marB="47625" anchor="ctr">
                    <a:solidFill>
                      <a:srgbClr val="173E30"/>
                    </a:solidFill>
                  </a:tcPr>
                </a:tc>
                <a:tc>
                  <a:txBody>
                    <a:bodyPr/>
                    <a:lstStyle/>
                    <a:p>
                      <a:r>
                        <a:rPr sz="1688" b="1">
                          <a:solidFill>
                            <a:srgbClr val="FDFDF7"/>
                          </a:solidFill>
                          <a:latin typeface="Avenir Next"/>
                          <a:ea typeface="Avenir Next"/>
                          <a:cs typeface="Avenir Next"/>
                        </a:rPr>
                        <a:t>Reason to use Atlas</a:t>
                      </a:r>
                    </a:p>
                  </a:txBody>
                  <a:tcPr marL="114300" marR="114300" marT="47625" marB="47625" anchor="ctr">
                    <a:solidFill>
                      <a:srgbClr val="173E30"/>
                    </a:solidFill>
                  </a:tcPr>
                </a:tc>
                <a:tc>
                  <a:txBody>
                    <a:bodyPr/>
                    <a:lstStyle/>
                    <a:p>
                      <a:r>
                        <a:rPr sz="1688" b="1">
                          <a:solidFill>
                            <a:srgbClr val="FDFDF7"/>
                          </a:solidFill>
                          <a:latin typeface="Avenir Next"/>
                          <a:ea typeface="Avenir Next"/>
                          <a:cs typeface="Avenir Next"/>
                        </a:rPr>
                        <a:t>Contribution / commercial boundary</a:t>
                      </a:r>
                    </a:p>
                  </a:txBody>
                  <a:tcPr marL="114300" marR="114300" marT="47625" marB="47625" anchor="ctr">
                    <a:solidFill>
                      <a:srgbClr val="173E30"/>
                    </a:solidFill>
                  </a:tcPr>
                </a:tc>
              </a:tr>
              <a:tr h="590550">
                <a:tc>
                  <a:txBody>
                    <a:bodyPr/>
                    <a:lstStyle/>
                    <a:p>
                      <a:r>
                        <a:rPr sz="1688">
                          <a:solidFill>
                            <a:srgbClr val="173E30"/>
                          </a:solidFill>
                          <a:latin typeface="Avenir Next"/>
                          <a:ea typeface="Avenir Next"/>
                          <a:cs typeface="Avenir Next"/>
                        </a:rPr>
                        <a:t>Entrant / GCC leader</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One brief with assumptions and sources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Pays for decision workspace or diligence</a:t>
                      </a:r>
                    </a:p>
                  </a:txBody>
                  <a:tcPr marL="114300" marR="114300" marT="47625" marB="47625" anchor="ctr">
                    <a:solidFill>
                      <a:srgbClr val="F4F5EF"/>
                    </a:solidFill>
                  </a:tcPr>
                </a:tc>
              </a:tr>
              <a:tr h="590550">
                <a:tc>
                  <a:txBody>
                    <a:bodyPr/>
                    <a:lstStyle/>
                    <a:p>
                      <a:r>
                        <a:rPr sz="1688">
                          <a:solidFill>
                            <a:srgbClr val="173E30"/>
                          </a:solidFill>
                          <a:latin typeface="Avenir Next"/>
                          <a:ea typeface="Avenir Next"/>
                          <a:cs typeface="Avenir Next"/>
                        </a:rPr>
                        <a:t>Advisor / legal / audit</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Reusable evidence with a review trail</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Contributes corrections; can license workspace</a:t>
                      </a:r>
                    </a:p>
                  </a:txBody>
                  <a:tcPr marL="114300" marR="114300" marT="47625" marB="47625" anchor="ctr">
                    <a:solidFill>
                      <a:srgbClr val="F4F5EF"/>
                    </a:solidFill>
                  </a:tcPr>
                </a:tc>
              </a:tr>
              <a:tr h="590550">
                <a:tc>
                  <a:txBody>
                    <a:bodyPr/>
                    <a:lstStyle/>
                    <a:p>
                      <a:r>
                        <a:rPr sz="1688">
                          <a:solidFill>
                            <a:srgbClr val="173E30"/>
                          </a:solidFill>
                          <a:latin typeface="Avenir Next"/>
                          <a:ea typeface="Avenir Next"/>
                          <a:cs typeface="Avenir Next"/>
                        </a:rPr>
                        <a:t>Recruiter / payroll / EOR</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Clear mandate and qualified requirements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Opt-in project access; no contact resale</a:t>
                      </a:r>
                    </a:p>
                  </a:txBody>
                  <a:tcPr marL="114300" marR="114300" marT="47625" marB="47625" anchor="ctr">
                    <a:solidFill>
                      <a:srgbClr val="F4F5EF"/>
                    </a:solidFill>
                  </a:tcPr>
                </a:tc>
              </a:tr>
              <a:tr h="590550">
                <a:tc>
                  <a:txBody>
                    <a:bodyPr/>
                    <a:lstStyle/>
                    <a:p>
                      <a:r>
                        <a:rPr sz="1688">
                          <a:solidFill>
                            <a:srgbClr val="173E30"/>
                          </a:solidFill>
                          <a:latin typeface="Avenir Next"/>
                          <a:ea typeface="Avenir Next"/>
                          <a:cs typeface="Avenir Next"/>
                        </a:rPr>
                        <a:t>Real estate firm</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Named space requirements and timing</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Shares current quotes with date and scope</a:t>
                      </a:r>
                    </a:p>
                  </a:txBody>
                  <a:tcPr marL="114300" marR="114300" marT="47625" marB="47625" anchor="ctr">
                    <a:solidFill>
                      <a:srgbClr val="F4F5EF"/>
                    </a:solidFill>
                  </a:tcPr>
                </a:tc>
              </a:tr>
              <a:tr h="590550">
                <a:tc>
                  <a:txBody>
                    <a:bodyPr/>
                    <a:lstStyle/>
                    <a:p>
                      <a:r>
                        <a:rPr sz="1688">
                          <a:solidFill>
                            <a:srgbClr val="173E30"/>
                          </a:solidFill>
                          <a:latin typeface="Avenir Next"/>
                          <a:ea typeface="Avenir Next"/>
                          <a:cs typeface="Avenir Next"/>
                        </a:rPr>
                        <a:t>Service provider</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Documented relevant case evidence</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Submits references; cannot buy rank</a:t>
                      </a:r>
                    </a:p>
                  </a:txBody>
                  <a:tcPr marL="114300" marR="114300" marT="47625" marB="47625" anchor="ctr">
                    <a:solidFill>
                      <a:srgbClr val="F4F5EF"/>
                    </a:solidFill>
                  </a:tcPr>
                </a:tc>
              </a:tr>
              <a:tr h="590550">
                <a:tc>
                  <a:txBody>
                    <a:bodyPr/>
                    <a:lstStyle/>
                    <a:p>
                      <a:r>
                        <a:rPr sz="1688">
                          <a:solidFill>
                            <a:srgbClr val="173E30"/>
                          </a:solidFill>
                          <a:latin typeface="Avenir Next"/>
                          <a:ea typeface="Avenir Next"/>
                          <a:cs typeface="Avenir Next"/>
                        </a:rPr>
                        <a:t>State / investment agency</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Correct policy links and eligibility questions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Publishes official updates; no outcome scoring</a:t>
                      </a:r>
                    </a:p>
                  </a:txBody>
                  <a:tcPr marL="114300" marR="114300" marT="47625" marB="47625" anchor="ctr">
                    <a:solidFill>
                      <a:srgbClr val="F4F5EF"/>
                    </a:solidFill>
                  </a:tcPr>
                </a:tc>
              </a:tr>
            </a:tbl>
          </a:graphicData>
        </a:graphic>
      </p:graphicFrame>
      <p:sp>
        <p:nvSpPr>
          <p:cNvPr id="4" name="">
            <a:extLst xmlns:a="http://schemas.openxmlformats.org/drawingml/2006/main">
              <a:ext uri="{FF2B5EF4-FFF2-40B4-BE49-F238E27FC236}">
                <a16:creationId xmlns:a16="http://schemas.microsoft.com/office/drawing/2014/main" id="{B8B9AB92-76FC-4D19-8BBD-F147546ABF2C}"/>
              </a:ext>
            </a:extLst>
          </p:cNvPr>
          <p:cNvSpPr>
            <a:spLocks xmlns:a="http://schemas.openxmlformats.org/drawingml/2006/main" noGrp="1"/>
          </p:cNvSpPr>
          <p:nvPr/>
        </p:nvSpPr>
        <p:spPr>
          <a:xfrm xmlns:a="http://schemas.openxmlformats.org/drawingml/2006/main">
            <a:off x="647700" y="60769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75" b="0">
                <a:solidFill>
                  <a:srgbClr val="546D55"/>
                </a:solidFill>
                <a:latin typeface="Avenir Next"/>
                <a:ea typeface="Avenir Next"/>
                <a:cs typeface="Avenir Next"/>
              </a:defRPr>
            </a:defPPr>
          </a:lstStyle>
          <a:p xmlns:a="http://schemas.openxmlformats.org/drawingml/2006/main">
            <a:pPr>
              <a:defRPr sz="1275" b="0">
                <a:solidFill>
                  <a:srgbClr val="546D55"/>
                </a:solidFill>
                <a:latin typeface="Avenir Next"/>
                <a:ea typeface="Avenir Next"/>
                <a:cs typeface="Avenir Next"/>
              </a:defRPr>
            </a:pPr>
            <a:r>
              <a:rPr sz="1275" b="0">
                <a:solidFill>
                  <a:srgbClr val="546D55"/>
                </a:solidFill>
                <a:latin typeface="Avenir Next"/>
                <a:ea typeface="Avenir Next"/>
                <a:cs typeface="Avenir Next"/>
              </a:rPr>
              <a:t>The entrant comes first. Other stakeholders join when they make the buyer’s evidence more useful, not merely to increase listings.</a:t>
            </a:r>
          </a:p>
        </p:txBody>
      </p:sp>
    </p:spTree>
    <p:extLst>
      <p:ext uri="{BB962C8B-B14F-4D97-AF65-F5344CB8AC3E}">
        <p14:creationId xmlns:p14="http://schemas.microsoft.com/office/powerpoint/2010/main" val="789697849"/>
      </p:ext>
    </p:extLst>
  </p:cSld>
</p:sld>
</file>

<file path=ppt/slides/slide13.xml><?xml version="1.0" encoding="utf-8"?>
<p:sld xmlns:p="http://schemas.openxmlformats.org/presentationml/2006/main">
  <p:cSld>
    <p:bg>
      <p:bgPr>
        <a:solidFill xmlns:a="http://schemas.openxmlformats.org/drawingml/2006/main">
          <a:srgbClr val="173E30"/>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C38C309-12A6-4B10-BD2C-B80E35B988A6}"/>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FDFDF7"/>
                </a:solidFill>
                <a:latin typeface="Avenir Next"/>
                <a:ea typeface="Avenir Next"/>
                <a:cs typeface="Avenir Next"/>
              </a:defRPr>
            </a:defPPr>
          </a:lstStyle>
          <a:p xmlns:a="http://schemas.openxmlformats.org/drawingml/2006/main">
            <a:pPr>
              <a:defRPr sz="3375" b="1">
                <a:solidFill>
                  <a:srgbClr val="FDFDF7"/>
                </a:solidFill>
                <a:latin typeface="Avenir Next"/>
                <a:ea typeface="Avenir Next"/>
                <a:cs typeface="Avenir Next"/>
              </a:defRPr>
            </a:pPr>
            <a:r>
              <a:rPr sz="3375" b="1">
                <a:solidFill>
                  <a:srgbClr val="FDFDF7"/>
                </a:solidFill>
                <a:latin typeface="Avenir Next"/>
                <a:ea typeface="Avenir Next"/>
                <a:cs typeface="Avenir Next"/>
              </a:rPr>
              <a:t>A paid decision project fits episodic demand</a:t>
            </a:r>
          </a:p>
        </p:txBody>
      </p:sp>
      <p:sp>
        <p:nvSpPr>
          <p:cNvPr id="2" name="">
            <a:extLst xmlns:a="http://schemas.openxmlformats.org/drawingml/2006/main">
              <a:ext uri="{FF2B5EF4-FFF2-40B4-BE49-F238E27FC236}">
                <a16:creationId xmlns:a16="http://schemas.microsoft.com/office/drawing/2014/main" id="{53D7E3AE-E964-4F81-8316-1DD94F52C6C9}"/>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BDD0B9"/>
                </a:solidFill>
                <a:latin typeface="Avenir Next"/>
                <a:ea typeface="Avenir Next"/>
                <a:cs typeface="Avenir Next"/>
              </a:defRPr>
            </a:defPPr>
          </a:lstStyle>
          <a:p xmlns:a="http://schemas.openxmlformats.org/drawingml/2006/main">
            <a:pPr>
              <a:defRPr sz="975" b="0">
                <a:solidFill>
                  <a:srgbClr val="BDD0B9"/>
                </a:solidFill>
                <a:latin typeface="Avenir Next"/>
                <a:ea typeface="Avenir Next"/>
                <a:cs typeface="Avenir Next"/>
              </a:defRPr>
            </a:pPr>
            <a:r>
              <a:rPr sz="975" b="0">
                <a:solidFill>
                  <a:srgbClr val="BDD0B9"/>
                </a:solidFill>
                <a:latin typeface="Avenir Next"/>
                <a:ea typeface="Avenir Next"/>
                <a:cs typeface="Avenir Next"/>
              </a:rPr>
              <a:t>13 / GCC ATLAS</a:t>
            </a:r>
          </a:p>
        </p:txBody>
      </p:sp>
      <p:sp>
        <p:nvSpPr>
          <p:cNvPr id="3" name="">
            <a:extLst xmlns:a="http://schemas.openxmlformats.org/drawingml/2006/main">
              <a:ext uri="{FF2B5EF4-FFF2-40B4-BE49-F238E27FC236}">
                <a16:creationId xmlns:a16="http://schemas.microsoft.com/office/drawing/2014/main" id="{EEBB5EAF-A6C8-499C-BC9C-446229E33003}"/>
              </a:ext>
            </a:extLst>
          </p:cNvPr>
          <p:cNvSpPr>
            <a:spLocks xmlns:a="http://schemas.openxmlformats.org/drawingml/2006/main" noGrp="1"/>
          </p:cNvSpPr>
          <p:nvPr/>
        </p:nvSpPr>
        <p:spPr>
          <a:xfrm xmlns:a="http://schemas.openxmlformats.org/drawingml/2006/main">
            <a:off x="647700" y="205740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BCD998"/>
                </a:solidFill>
                <a:latin typeface="Avenir Next"/>
                <a:ea typeface="Avenir Next"/>
                <a:cs typeface="Avenir Next"/>
              </a:defRPr>
            </a:defPPr>
          </a:lstStyle>
          <a:p xmlns:a="http://schemas.openxmlformats.org/drawingml/2006/main">
            <a:pPr>
              <a:defRPr sz="2025" b="1">
                <a:solidFill>
                  <a:srgbClr val="BCD998"/>
                </a:solidFill>
                <a:latin typeface="Avenir Next"/>
                <a:ea typeface="Avenir Next"/>
                <a:cs typeface="Avenir Next"/>
              </a:defRPr>
            </a:pPr>
            <a:r>
              <a:rPr sz="2025" b="1">
                <a:solidFill>
                  <a:srgbClr val="BCD998"/>
                </a:solidFill>
                <a:latin typeface="Avenir Next"/>
                <a:ea typeface="Avenir Next"/>
                <a:cs typeface="Avenir Next"/>
              </a:rPr>
              <a:t>First distribution</a:t>
            </a:r>
          </a:p>
        </p:txBody>
      </p:sp>
      <p:sp>
        <p:nvSpPr>
          <p:cNvPr id="4" name="">
            <a:extLst xmlns:a="http://schemas.openxmlformats.org/drawingml/2006/main">
              <a:ext uri="{FF2B5EF4-FFF2-40B4-BE49-F238E27FC236}">
                <a16:creationId xmlns:a16="http://schemas.microsoft.com/office/drawing/2014/main" id="{4DD43306-0BA8-4962-94B6-C6B9D1C1DDF4}"/>
              </a:ext>
            </a:extLst>
          </p:cNvPr>
          <p:cNvSpPr>
            <a:spLocks xmlns:a="http://schemas.openxmlformats.org/drawingml/2006/main" noGrp="1"/>
          </p:cNvSpPr>
          <p:nvPr/>
        </p:nvSpPr>
        <p:spPr>
          <a:xfrm xmlns:a="http://schemas.openxmlformats.org/drawingml/2006/main">
            <a:off x="647700" y="289560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FDFDF7"/>
                </a:solidFill>
                <a:latin typeface="Avenir Next"/>
                <a:ea typeface="Avenir Next"/>
                <a:cs typeface="Avenir Next"/>
              </a:defRPr>
            </a:defPPr>
          </a:lstStyle>
          <a:p xmlns:a="http://schemas.openxmlformats.org/drawingml/2006/main">
            <a:pPr>
              <a:defRPr sz="1875" b="0">
                <a:solidFill>
                  <a:srgbClr val="FDFDF7"/>
                </a:solidFill>
                <a:latin typeface="Avenir Next"/>
                <a:ea typeface="Avenir Next"/>
                <a:cs typeface="Avenir Next"/>
              </a:defRPr>
            </a:pPr>
            <a:r>
              <a:rPr sz="1875" b="0">
                <a:solidFill>
                  <a:srgbClr val="FDFDF7"/>
                </a:solidFill>
                <a:latin typeface="Avenir Next"/>
                <a:ea typeface="Avenir Next"/>
                <a:cs typeface="Avenir Next"/>
              </a:rPr>
              <a:t>Recruit 5 entrant teams through GCC communities and independent advisors. Offer a scoped shortlist review using their actual mandate.</a:t>
            </a:r>
          </a:p>
        </p:txBody>
      </p:sp>
      <p:sp>
        <p:nvSpPr>
          <p:cNvPr id="5" name="">
            <a:extLst xmlns:a="http://schemas.openxmlformats.org/drawingml/2006/main">
              <a:ext uri="{FF2B5EF4-FFF2-40B4-BE49-F238E27FC236}">
                <a16:creationId xmlns:a16="http://schemas.microsoft.com/office/drawing/2014/main" id="{89407F48-2E37-4213-B667-6A39A5A63011}"/>
              </a:ext>
            </a:extLst>
          </p:cNvPr>
          <p:cNvSpPr>
            <a:spLocks xmlns:a="http://schemas.openxmlformats.org/drawingml/2006/main" noGrp="1"/>
          </p:cNvSpPr>
          <p:nvPr/>
        </p:nvSpPr>
        <p:spPr>
          <a:xfrm xmlns:a="http://schemas.openxmlformats.org/drawingml/2006/main">
            <a:off x="4362450" y="205740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BCD998"/>
                </a:solidFill>
                <a:latin typeface="Avenir Next"/>
                <a:ea typeface="Avenir Next"/>
                <a:cs typeface="Avenir Next"/>
              </a:defRPr>
            </a:defPPr>
          </a:lstStyle>
          <a:p xmlns:a="http://schemas.openxmlformats.org/drawingml/2006/main">
            <a:pPr>
              <a:defRPr sz="2025" b="1">
                <a:solidFill>
                  <a:srgbClr val="BCD998"/>
                </a:solidFill>
                <a:latin typeface="Avenir Next"/>
                <a:ea typeface="Avenir Next"/>
                <a:cs typeface="Avenir Next"/>
              </a:defRPr>
            </a:pPr>
            <a:r>
              <a:rPr sz="2025" b="1">
                <a:solidFill>
                  <a:srgbClr val="BCD998"/>
                </a:solidFill>
                <a:latin typeface="Avenir Next"/>
                <a:ea typeface="Avenir Next"/>
                <a:cs typeface="Avenir Next"/>
              </a:rPr>
              <a:t>Pricing tests</a:t>
            </a:r>
          </a:p>
        </p:txBody>
      </p:sp>
      <p:sp>
        <p:nvSpPr>
          <p:cNvPr id="6" name="">
            <a:extLst xmlns:a="http://schemas.openxmlformats.org/drawingml/2006/main">
              <a:ext uri="{FF2B5EF4-FFF2-40B4-BE49-F238E27FC236}">
                <a16:creationId xmlns:a16="http://schemas.microsoft.com/office/drawing/2014/main" id="{5CA8CC0B-7A52-484D-AC19-FA29755F98A5}"/>
              </a:ext>
            </a:extLst>
          </p:cNvPr>
          <p:cNvSpPr>
            <a:spLocks xmlns:a="http://schemas.openxmlformats.org/drawingml/2006/main" noGrp="1"/>
          </p:cNvSpPr>
          <p:nvPr/>
        </p:nvSpPr>
        <p:spPr>
          <a:xfrm xmlns:a="http://schemas.openxmlformats.org/drawingml/2006/main">
            <a:off x="4362450" y="289560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FDFDF7"/>
                </a:solidFill>
                <a:latin typeface="Avenir Next"/>
                <a:ea typeface="Avenir Next"/>
                <a:cs typeface="Avenir Next"/>
              </a:defRPr>
            </a:defPPr>
          </a:lstStyle>
          <a:p xmlns:a="http://schemas.openxmlformats.org/drawingml/2006/main">
            <a:pPr>
              <a:defRPr sz="1875" b="0">
                <a:solidFill>
                  <a:srgbClr val="FDFDF7"/>
                </a:solidFill>
                <a:latin typeface="Avenir Next"/>
                <a:ea typeface="Avenir Next"/>
                <a:cs typeface="Avenir Next"/>
              </a:defRPr>
            </a:pPr>
            <a:r>
              <a:rPr sz="1875" b="0">
                <a:solidFill>
                  <a:srgbClr val="FDFDF7"/>
                </a:solidFill>
                <a:latin typeface="Avenir Next"/>
                <a:ea typeface="Avenir Next"/>
                <a:cs typeface="Avenir Next"/>
              </a:rPr>
              <a:t>Test ₹50,000 per project for the workspace. Test ₹2 lakh for concierge diligence. Prices and willingness to pay are unvalidated.</a:t>
            </a:r>
          </a:p>
        </p:txBody>
      </p:sp>
      <p:sp>
        <p:nvSpPr>
          <p:cNvPr id="7" name="">
            <a:extLst xmlns:a="http://schemas.openxmlformats.org/drawingml/2006/main">
              <a:ext uri="{FF2B5EF4-FFF2-40B4-BE49-F238E27FC236}">
                <a16:creationId xmlns:a16="http://schemas.microsoft.com/office/drawing/2014/main" id="{D48E6FEE-D6A4-4D13-B45E-2134A3E0C725}"/>
              </a:ext>
            </a:extLst>
          </p:cNvPr>
          <p:cNvSpPr>
            <a:spLocks xmlns:a="http://schemas.openxmlformats.org/drawingml/2006/main" noGrp="1"/>
          </p:cNvSpPr>
          <p:nvPr/>
        </p:nvSpPr>
        <p:spPr>
          <a:xfrm xmlns:a="http://schemas.openxmlformats.org/drawingml/2006/main">
            <a:off x="8077200" y="205740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BCD998"/>
                </a:solidFill>
                <a:latin typeface="Avenir Next"/>
                <a:ea typeface="Avenir Next"/>
                <a:cs typeface="Avenir Next"/>
              </a:defRPr>
            </a:defPPr>
          </a:lstStyle>
          <a:p xmlns:a="http://schemas.openxmlformats.org/drawingml/2006/main">
            <a:pPr>
              <a:defRPr sz="2025" b="1">
                <a:solidFill>
                  <a:srgbClr val="BCD998"/>
                </a:solidFill>
                <a:latin typeface="Avenir Next"/>
                <a:ea typeface="Avenir Next"/>
                <a:cs typeface="Avenir Next"/>
              </a:defRPr>
            </a:pPr>
            <a:r>
              <a:rPr sz="2025" b="1">
                <a:solidFill>
                  <a:srgbClr val="BCD998"/>
                </a:solidFill>
                <a:latin typeface="Avenir Next"/>
                <a:ea typeface="Avenir Next"/>
                <a:cs typeface="Avenir Next"/>
              </a:rPr>
              <a:t>Repeat use</a:t>
            </a:r>
          </a:p>
        </p:txBody>
      </p:sp>
      <p:sp>
        <p:nvSpPr>
          <p:cNvPr id="8" name="">
            <a:extLst xmlns:a="http://schemas.openxmlformats.org/drawingml/2006/main">
              <a:ext uri="{FF2B5EF4-FFF2-40B4-BE49-F238E27FC236}">
                <a16:creationId xmlns:a16="http://schemas.microsoft.com/office/drawing/2014/main" id="{6BF86DC3-F5E5-4DB7-8546-6AA2617B9414}"/>
              </a:ext>
            </a:extLst>
          </p:cNvPr>
          <p:cNvSpPr>
            <a:spLocks xmlns:a="http://schemas.openxmlformats.org/drawingml/2006/main" noGrp="1"/>
          </p:cNvSpPr>
          <p:nvPr/>
        </p:nvSpPr>
        <p:spPr>
          <a:xfrm xmlns:a="http://schemas.openxmlformats.org/drawingml/2006/main">
            <a:off x="8077200" y="289560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FDFDF7"/>
                </a:solidFill>
                <a:latin typeface="Avenir Next"/>
                <a:ea typeface="Avenir Next"/>
                <a:cs typeface="Avenir Next"/>
              </a:defRPr>
            </a:defPPr>
          </a:lstStyle>
          <a:p xmlns:a="http://schemas.openxmlformats.org/drawingml/2006/main">
            <a:pPr>
              <a:defRPr sz="1875" b="0">
                <a:solidFill>
                  <a:srgbClr val="FDFDF7"/>
                </a:solidFill>
                <a:latin typeface="Avenir Next"/>
                <a:ea typeface="Avenir Next"/>
                <a:cs typeface="Avenir Next"/>
              </a:defRPr>
            </a:pPr>
            <a:r>
              <a:rPr sz="1875" b="0">
                <a:solidFill>
                  <a:srgbClr val="FDFDF7"/>
                </a:solidFill>
                <a:latin typeface="Avenir Next"/>
                <a:ea typeface="Avenir Next"/>
                <a:cs typeface="Avenir Next"/>
              </a:rPr>
              <a:t>After setup, expansion alerts and a reusable advisor workspace can support subscriptions. Keep referral commissions out of ranking.</a:t>
            </a:r>
          </a:p>
        </p:txBody>
      </p:sp>
      <p:sp>
        <p:nvSpPr>
          <p:cNvPr id="9" name="">
            <a:extLst xmlns:a="http://schemas.openxmlformats.org/drawingml/2006/main">
              <a:ext uri="{FF2B5EF4-FFF2-40B4-BE49-F238E27FC236}">
                <a16:creationId xmlns:a16="http://schemas.microsoft.com/office/drawing/2014/main" id="{583AB437-BDBA-464C-8F44-DE5FAF680EFD}"/>
              </a:ext>
            </a:extLst>
          </p:cNvPr>
          <p:cNvSpPr>
            <a:spLocks xmlns:a="http://schemas.openxmlformats.org/drawingml/2006/main" noGrp="1"/>
          </p:cNvSpPr>
          <p:nvPr/>
        </p:nvSpPr>
        <p:spPr>
          <a:xfrm xmlns:a="http://schemas.openxmlformats.org/drawingml/2006/main">
            <a:off x="657225" y="5829300"/>
            <a:ext cx="105727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25" b="0">
                <a:solidFill>
                  <a:srgbClr val="BDD0B9"/>
                </a:solidFill>
                <a:latin typeface="Avenir Next"/>
                <a:ea typeface="Avenir Next"/>
                <a:cs typeface="Avenir Next"/>
              </a:defRPr>
            </a:defPPr>
          </a:lstStyle>
          <a:p xmlns:a="http://schemas.openxmlformats.org/drawingml/2006/main">
            <a:pPr>
              <a:defRPr sz="1425" b="0">
                <a:solidFill>
                  <a:srgbClr val="BDD0B9"/>
                </a:solidFill>
                <a:latin typeface="Avenir Next"/>
                <a:ea typeface="Avenir Next"/>
                <a:cs typeface="Avenir Next"/>
              </a:defRPr>
            </a:pPr>
            <a:r>
              <a:rPr sz="1425" b="0">
                <a:solidFill>
                  <a:srgbClr val="BDD0B9"/>
                </a:solidFill>
                <a:latin typeface="Avenir Next"/>
                <a:ea typeface="Avenir Next"/>
                <a:cs typeface="Avenir Next"/>
              </a:rPr>
              <a:t>Illustrative service scenario: 50 concierge projects × ₹2 lakh = ₹1 crore gross revenue, before delivery costs. This is not a TAM estimate or forecast.</a:t>
            </a:r>
          </a:p>
        </p:txBody>
      </p:sp>
    </p:spTree>
    <p:extLst>
      <p:ext uri="{BB962C8B-B14F-4D97-AF65-F5344CB8AC3E}">
        <p14:creationId xmlns:p14="http://schemas.microsoft.com/office/powerpoint/2010/main" val="1428348249"/>
      </p:ext>
    </p:extLst>
  </p:cSld>
</p:sld>
</file>

<file path=ppt/slides/slide14.xml><?xml version="1.0" encoding="utf-8"?>
<p:sld xmlns:p="http://schemas.openxmlformats.org/presentationml/2006/main">
  <p:cSld>
    <p:bg>
      <p:bgPr>
        <a:solidFill xmlns:a="http://schemas.openxmlformats.org/drawingml/2006/main">
          <a:srgbClr val="F4F5E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A6881A6-FC29-4CE7-A082-B7B38AB4942C}"/>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173E30"/>
                </a:solidFill>
                <a:latin typeface="Avenir Next"/>
                <a:ea typeface="Avenir Next"/>
                <a:cs typeface="Avenir Next"/>
              </a:defRPr>
            </a:defPPr>
          </a:lstStyle>
          <a:p xmlns:a="http://schemas.openxmlformats.org/drawingml/2006/main">
            <a:pPr>
              <a:defRPr sz="3375" b="1">
                <a:solidFill>
                  <a:srgbClr val="173E30"/>
                </a:solidFill>
                <a:latin typeface="Avenir Next"/>
                <a:ea typeface="Avenir Next"/>
                <a:cs typeface="Avenir Next"/>
              </a:defRPr>
            </a:pPr>
            <a:r>
              <a:rPr sz="3375" b="1">
                <a:solidFill>
                  <a:srgbClr val="173E30"/>
                </a:solidFill>
                <a:latin typeface="Avenir Next"/>
                <a:ea typeface="Avenir Next"/>
                <a:cs typeface="Avenir Next"/>
              </a:rPr>
              <a:t>AI accelerates extraction; review controls the claims</a:t>
            </a:r>
          </a:p>
        </p:txBody>
      </p:sp>
      <p:sp>
        <p:nvSpPr>
          <p:cNvPr id="2" name="">
            <a:extLst xmlns:a="http://schemas.openxmlformats.org/drawingml/2006/main">
              <a:ext uri="{FF2B5EF4-FFF2-40B4-BE49-F238E27FC236}">
                <a16:creationId xmlns:a16="http://schemas.microsoft.com/office/drawing/2014/main" id="{D71753E1-9622-4FD4-9466-9DD6B5DA24D8}"/>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14 / GCC ATLAS</a:t>
            </a:r>
          </a:p>
        </p:txBody>
      </p:sp>
      <p:sp>
        <p:nvSpPr>
          <p:cNvPr id="3" name="">
            <a:extLst xmlns:a="http://schemas.openxmlformats.org/drawingml/2006/main">
              <a:ext uri="{FF2B5EF4-FFF2-40B4-BE49-F238E27FC236}">
                <a16:creationId xmlns:a16="http://schemas.microsoft.com/office/drawing/2014/main" id="{DFE6C2DE-1CEA-4635-A022-A93AF926D6BD}"/>
              </a:ext>
            </a:extLst>
          </p:cNvPr>
          <p:cNvSpPr>
            <a:spLocks xmlns:a="http://schemas.openxmlformats.org/drawingml/2006/main" noGrp="1"/>
          </p:cNvSpPr>
          <p:nvPr/>
        </p:nvSpPr>
        <p:spPr>
          <a:xfrm xmlns:a="http://schemas.openxmlformats.org/drawingml/2006/main">
            <a:off x="647700" y="1466850"/>
            <a:ext cx="107061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546D55"/>
                </a:solidFill>
                <a:latin typeface="Avenir Next"/>
                <a:ea typeface="Avenir Next"/>
                <a:cs typeface="Avenir Next"/>
              </a:defRPr>
            </a:defPPr>
          </a:lstStyle>
          <a:p xmlns:a="http://schemas.openxmlformats.org/drawingml/2006/main">
            <a:pPr>
              <a:defRPr sz="1800" b="0">
                <a:solidFill>
                  <a:srgbClr val="546D55"/>
                </a:solidFill>
                <a:latin typeface="Avenir Next"/>
                <a:ea typeface="Avenir Next"/>
                <a:cs typeface="Avenir Next"/>
              </a:defRPr>
            </a:pPr>
            <a:r>
              <a:rPr sz="1800" b="0">
                <a:solidFill>
                  <a:srgbClr val="546D55"/>
                </a:solidFill>
                <a:latin typeface="Avenir Next"/>
                <a:ea typeface="Avenir Next"/>
                <a:cs typeface="Avenir Next"/>
              </a:rPr>
              <a:t>Proposed production pipeline. The one-day prototype uses AI-assisted research and a curated static snapshot.</a:t>
            </a:r>
          </a:p>
        </p:txBody>
      </p:sp>
      <p:sp>
        <p:nvSpPr>
          <p:cNvPr id="4" name="">
            <a:extLst xmlns:a="http://schemas.openxmlformats.org/drawingml/2006/main">
              <a:ext uri="{FF2B5EF4-FFF2-40B4-BE49-F238E27FC236}">
                <a16:creationId xmlns:a16="http://schemas.microsoft.com/office/drawing/2014/main" id="{C0E4B0E5-36DA-4C8D-BCF8-EBD1564411FA}"/>
              </a:ext>
            </a:extLst>
          </p:cNvPr>
          <p:cNvSpPr>
            <a:spLocks xmlns:a="http://schemas.openxmlformats.org/drawingml/2006/main" noGrp="1"/>
          </p:cNvSpPr>
          <p:nvPr/>
        </p:nvSpPr>
        <p:spPr>
          <a:xfrm xmlns:a="http://schemas.openxmlformats.org/drawingml/2006/main">
            <a:off x="647700" y="272415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01  Collect &amp; extract</a:t>
            </a:r>
          </a:p>
        </p:txBody>
      </p:sp>
      <p:sp>
        <p:nvSpPr>
          <p:cNvPr id="5" name="">
            <a:extLst xmlns:a="http://schemas.openxmlformats.org/drawingml/2006/main">
              <a:ext uri="{FF2B5EF4-FFF2-40B4-BE49-F238E27FC236}">
                <a16:creationId xmlns:a16="http://schemas.microsoft.com/office/drawing/2014/main" id="{6E62A709-FEBB-4088-B706-85EB97CDDE62}"/>
              </a:ext>
            </a:extLst>
          </p:cNvPr>
          <p:cNvSpPr>
            <a:spLocks xmlns:a="http://schemas.openxmlformats.org/drawingml/2006/main" noGrp="1"/>
          </p:cNvSpPr>
          <p:nvPr/>
        </p:nvSpPr>
        <p:spPr>
          <a:xfrm xmlns:a="http://schemas.openxmlformats.org/drawingml/2006/main">
            <a:off x="647700" y="356235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Monitor permitted public sources. Capture date and document version. Use a schema-guided model to extract claims with source spans.</a:t>
            </a:r>
          </a:p>
        </p:txBody>
      </p:sp>
      <p:sp>
        <p:nvSpPr>
          <p:cNvPr id="6" name="">
            <a:extLst xmlns:a="http://schemas.openxmlformats.org/drawingml/2006/main">
              <a:ext uri="{FF2B5EF4-FFF2-40B4-BE49-F238E27FC236}">
                <a16:creationId xmlns:a16="http://schemas.microsoft.com/office/drawing/2014/main" id="{4AC49151-E00C-4C65-84ED-FEF2F525A5BF}"/>
              </a:ext>
            </a:extLst>
          </p:cNvPr>
          <p:cNvSpPr>
            <a:spLocks xmlns:a="http://schemas.openxmlformats.org/drawingml/2006/main" noGrp="1"/>
          </p:cNvSpPr>
          <p:nvPr/>
        </p:nvSpPr>
        <p:spPr>
          <a:xfrm xmlns:a="http://schemas.openxmlformats.org/drawingml/2006/main">
            <a:off x="4362450" y="272415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02  Resolve &amp; review</a:t>
            </a:r>
          </a:p>
        </p:txBody>
      </p:sp>
      <p:sp>
        <p:nvSpPr>
          <p:cNvPr id="7" name="">
            <a:extLst xmlns:a="http://schemas.openxmlformats.org/drawingml/2006/main">
              <a:ext uri="{FF2B5EF4-FFF2-40B4-BE49-F238E27FC236}">
                <a16:creationId xmlns:a16="http://schemas.microsoft.com/office/drawing/2014/main" id="{5734F6E2-A3D8-4203-B57B-0BA11D289499}"/>
              </a:ext>
            </a:extLst>
          </p:cNvPr>
          <p:cNvSpPr>
            <a:spLocks xmlns:a="http://schemas.openxmlformats.org/drawingml/2006/main" noGrp="1"/>
          </p:cNvSpPr>
          <p:nvPr/>
        </p:nvSpPr>
        <p:spPr>
          <a:xfrm xmlns:a="http://schemas.openxmlformats.org/drawingml/2006/main">
            <a:off x="4362450" y="356235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Link parent, subsidiary and location. Flag conflicts and duplicate announcements. A reviewer approves identity and operating status.</a:t>
            </a:r>
          </a:p>
        </p:txBody>
      </p:sp>
      <p:sp>
        <p:nvSpPr>
          <p:cNvPr id="8" name="">
            <a:extLst xmlns:a="http://schemas.openxmlformats.org/drawingml/2006/main">
              <a:ext uri="{FF2B5EF4-FFF2-40B4-BE49-F238E27FC236}">
                <a16:creationId xmlns:a16="http://schemas.microsoft.com/office/drawing/2014/main" id="{2AB7A5CF-DAB5-4E4D-A188-BC7DB087EAAA}"/>
              </a:ext>
            </a:extLst>
          </p:cNvPr>
          <p:cNvSpPr>
            <a:spLocks xmlns:a="http://schemas.openxmlformats.org/drawingml/2006/main" noGrp="1"/>
          </p:cNvSpPr>
          <p:nvPr/>
        </p:nvSpPr>
        <p:spPr>
          <a:xfrm xmlns:a="http://schemas.openxmlformats.org/drawingml/2006/main">
            <a:off x="8077200" y="272415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03  Retrieve &amp; explain</a:t>
            </a:r>
          </a:p>
        </p:txBody>
      </p:sp>
      <p:sp>
        <p:nvSpPr>
          <p:cNvPr id="9" name="">
            <a:extLst xmlns:a="http://schemas.openxmlformats.org/drawingml/2006/main">
              <a:ext uri="{FF2B5EF4-FFF2-40B4-BE49-F238E27FC236}">
                <a16:creationId xmlns:a16="http://schemas.microsoft.com/office/drawing/2014/main" id="{76EC1EB9-95D4-4520-9B79-769743743188}"/>
              </a:ext>
            </a:extLst>
          </p:cNvPr>
          <p:cNvSpPr>
            <a:spLocks xmlns:a="http://schemas.openxmlformats.org/drawingml/2006/main" noGrp="1"/>
          </p:cNvSpPr>
          <p:nvPr/>
        </p:nvSpPr>
        <p:spPr>
          <a:xfrm xmlns:a="http://schemas.openxmlformats.org/drawingml/2006/main">
            <a:off x="8077200" y="356235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Retrieve approved evidence for a project. Calculate costs in code. Generate a brief with citations and abstain when support is missing.</a:t>
            </a:r>
          </a:p>
        </p:txBody>
      </p:sp>
      <p:sp>
        <p:nvSpPr>
          <p:cNvPr id="10" name="">
            <a:extLst xmlns:a="http://schemas.openxmlformats.org/drawingml/2006/main">
              <a:ext uri="{FF2B5EF4-FFF2-40B4-BE49-F238E27FC236}">
                <a16:creationId xmlns:a16="http://schemas.microsoft.com/office/drawing/2014/main" id="{F5759FB6-57FD-4826-A04A-2A65CEC34313}"/>
              </a:ext>
            </a:extLst>
          </p:cNvPr>
          <p:cNvSpPr>
            <a:spLocks xmlns:a="http://schemas.openxmlformats.org/drawingml/2006/main" noGrp="1"/>
          </p:cNvSpPr>
          <p:nvPr/>
        </p:nvSpPr>
        <p:spPr>
          <a:xfrm xmlns:a="http://schemas.openxmlformats.org/drawingml/2006/main">
            <a:off x="657225" y="5829300"/>
            <a:ext cx="105727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25" b="0">
                <a:solidFill>
                  <a:srgbClr val="546D55"/>
                </a:solidFill>
                <a:latin typeface="Avenir Next"/>
                <a:ea typeface="Avenir Next"/>
                <a:cs typeface="Avenir Next"/>
              </a:defRPr>
            </a:defPPr>
          </a:lstStyle>
          <a:p xmlns:a="http://schemas.openxmlformats.org/drawingml/2006/main">
            <a:pPr>
              <a:defRPr sz="1425" b="0">
                <a:solidFill>
                  <a:srgbClr val="546D55"/>
                </a:solidFill>
                <a:latin typeface="Avenir Next"/>
                <a:ea typeface="Avenir Next"/>
                <a:cs typeface="Avenir Next"/>
              </a:defRPr>
            </a:pPr>
            <a:r>
              <a:rPr sz="1425" b="0">
                <a:solidFill>
                  <a:srgbClr val="546D55"/>
                </a:solidFill>
                <a:latin typeface="Avenir Next"/>
                <a:ea typeface="Avenir Next"/>
                <a:cs typeface="Avenir Next"/>
              </a:rPr>
              <a:t>Start with 50 double-reviewed records. Evaluate identity matches, source support and announcement/operation errors before expanding coverage.</a:t>
            </a:r>
          </a:p>
        </p:txBody>
      </p:sp>
    </p:spTree>
    <p:extLst>
      <p:ext uri="{BB962C8B-B14F-4D97-AF65-F5344CB8AC3E}">
        <p14:creationId xmlns:p14="http://schemas.microsoft.com/office/powerpoint/2010/main" val="476971980"/>
      </p:ext>
    </p:extLst>
  </p:cSld>
</p:sld>
</file>

<file path=ppt/slides/slide15.xml><?xml version="1.0" encoding="utf-8"?>
<p:sld xmlns:p="http://schemas.openxmlformats.org/presentationml/2006/main">
  <p:cSld>
    <p:bg>
      <p:bgPr>
        <a:solidFill xmlns:a="http://schemas.openxmlformats.org/drawingml/2006/main">
          <a:srgbClr val="F4F5E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47D1890-9793-48E3-A2E4-601F08E43FBD}"/>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173E30"/>
                </a:solidFill>
                <a:latin typeface="Avenir Next"/>
                <a:ea typeface="Avenir Next"/>
                <a:cs typeface="Avenir Next"/>
              </a:defRPr>
            </a:defPPr>
          </a:lstStyle>
          <a:p xmlns:a="http://schemas.openxmlformats.org/drawingml/2006/main">
            <a:pPr>
              <a:defRPr sz="3375" b="1">
                <a:solidFill>
                  <a:srgbClr val="173E30"/>
                </a:solidFill>
                <a:latin typeface="Avenir Next"/>
                <a:ea typeface="Avenir Next"/>
                <a:cs typeface="Avenir Next"/>
              </a:defRPr>
            </a:pPr>
            <a:r>
              <a:rPr sz="3375" b="1">
                <a:solidFill>
                  <a:srgbClr val="173E30"/>
                </a:solidFill>
                <a:latin typeface="Avenir Next"/>
                <a:ea typeface="Avenir Next"/>
                <a:cs typeface="Avenir Next"/>
              </a:rPr>
              <a:t>The next 30 days should test value before scale</a:t>
            </a:r>
          </a:p>
        </p:txBody>
      </p:sp>
      <p:sp>
        <p:nvSpPr>
          <p:cNvPr id="2" name="">
            <a:extLst xmlns:a="http://schemas.openxmlformats.org/drawingml/2006/main">
              <a:ext uri="{FF2B5EF4-FFF2-40B4-BE49-F238E27FC236}">
                <a16:creationId xmlns:a16="http://schemas.microsoft.com/office/drawing/2014/main" id="{597DAFB1-C96E-4C28-A4C9-C5A793E046C1}"/>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15 / GCC ATLAS</a:t>
            </a:r>
          </a:p>
        </p:txBody>
      </p:sp>
      <p:graphicFrame>
        <p:nvGraphicFramePr>
          <p:cNvPr id="3" name="">
            <a:extLst xmlns:a="http://schemas.openxmlformats.org/drawingml/2006/main">
              <a:ext uri="{FF2B5EF4-FFF2-40B4-BE49-F238E27FC236}">
                <a16:creationId xmlns:a16="http://schemas.microsoft.com/office/drawing/2014/main" id="{FD655EA5-607B-43F5-9DA7-DA5E00DFE808}"/>
              </a:ext>
            </a:extLst>
          </p:cNvPr>
          <p:cNvGraphicFramePr/>
          <p:nvPr/>
        </p:nvGraphicFramePr>
        <p:xfrm>
          <a:off xmlns:a="http://schemas.openxmlformats.org/drawingml/2006/main" x="638175" y="1657350"/>
          <a:ext xmlns:a="http://schemas.openxmlformats.org/drawingml/2006/main" cx="10810875" cy="4191000"/>
        </p:xfrm>
        <a:graphic xmlns:a="http://schemas.openxmlformats.org/drawingml/2006/main">
          <a:graphicData uri="http://schemas.openxmlformats.org/drawingml/2006/table">
            <a:tbl>
              <a:tblPr/>
              <a:tblGrid>
                <a:gridCol w="3048000"/>
                <a:gridCol w="4381500"/>
                <a:gridCol w="3381375"/>
              </a:tblGrid>
              <a:tr h="514350">
                <a:tc>
                  <a:txBody>
                    <a:bodyPr/>
                    <a:lstStyle/>
                    <a:p>
                      <a:r>
                        <a:rPr sz="1688" b="1">
                          <a:solidFill>
                            <a:srgbClr val="FDFDF7"/>
                          </a:solidFill>
                          <a:latin typeface="Avenir Next"/>
                          <a:ea typeface="Avenir Next"/>
                          <a:cs typeface="Avenir Next"/>
                        </a:rPr>
                        <a:t>Test</a:t>
                      </a:r>
                    </a:p>
                  </a:txBody>
                  <a:tcPr marL="114300" marR="114300" marT="47625" marB="47625" anchor="ctr">
                    <a:solidFill>
                      <a:srgbClr val="173E30"/>
                    </a:solidFill>
                  </a:tcPr>
                </a:tc>
                <a:tc>
                  <a:txBody>
                    <a:bodyPr/>
                    <a:lstStyle/>
                    <a:p>
                      <a:r>
                        <a:rPr sz="1688" b="1">
                          <a:solidFill>
                            <a:srgbClr val="FDFDF7"/>
                          </a:solidFill>
                          <a:latin typeface="Avenir Next"/>
                          <a:ea typeface="Avenir Next"/>
                          <a:cs typeface="Avenir Next"/>
                        </a:rPr>
                        <a:t>Success threshold (proposed)</a:t>
                      </a:r>
                    </a:p>
                  </a:txBody>
                  <a:tcPr marL="114300" marR="114300" marT="47625" marB="47625" anchor="ctr">
                    <a:solidFill>
                      <a:srgbClr val="173E30"/>
                    </a:solidFill>
                  </a:tcPr>
                </a:tc>
                <a:tc>
                  <a:txBody>
                    <a:bodyPr/>
                    <a:lstStyle/>
                    <a:p>
                      <a:r>
                        <a:rPr sz="1688" b="1">
                          <a:solidFill>
                            <a:srgbClr val="FDFDF7"/>
                          </a:solidFill>
                          <a:latin typeface="Avenir Next"/>
                          <a:ea typeface="Avenir Next"/>
                          <a:cs typeface="Avenir Next"/>
                        </a:rPr>
                        <a:t>Decision if it fails</a:t>
                      </a:r>
                    </a:p>
                  </a:txBody>
                  <a:tcPr marL="114300" marR="114300" marT="47625" marB="47625" anchor="ctr">
                    <a:solidFill>
                      <a:srgbClr val="173E30"/>
                    </a:solidFill>
                  </a:tcPr>
                </a:tc>
              </a:tr>
              <a:tr h="723900">
                <a:tc>
                  <a:txBody>
                    <a:bodyPr/>
                    <a:lstStyle/>
                    <a:p>
                      <a:r>
                        <a:rPr sz="1688">
                          <a:solidFill>
                            <a:srgbClr val="173E30"/>
                          </a:solidFill>
                          <a:latin typeface="Avenir Next"/>
                          <a:ea typeface="Avenir Next"/>
                          <a:cs typeface="Avenir Next"/>
                        </a:rPr>
                        <a:t>10 discovery interviews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Recurring shortlist pain in ≥6; exact workaround recorded</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Narrow the buyer or problem</a:t>
                      </a:r>
                    </a:p>
                  </a:txBody>
                  <a:tcPr marL="114300" marR="114300" marT="47625" marB="47625" anchor="ctr">
                    <a:solidFill>
                      <a:srgbClr val="F4F5EF"/>
                    </a:solidFill>
                  </a:tcPr>
                </a:tc>
              </a:tr>
              <a:tr h="723900">
                <a:tc>
                  <a:txBody>
                    <a:bodyPr/>
                    <a:lstStyle/>
                    <a:p>
                      <a:r>
                        <a:rPr sz="1688">
                          <a:solidFill>
                            <a:srgbClr val="173E30"/>
                          </a:solidFill>
                          <a:latin typeface="Avenir Next"/>
                          <a:ea typeface="Avenir Next"/>
                          <a:cs typeface="Avenir Next"/>
                        </a:rPr>
                        <a:t>5 project walkthroughs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≥4 finish a sourced shortlist in 15 minutes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Simplify workflow / missing evidence</a:t>
                      </a:r>
                    </a:p>
                  </a:txBody>
                  <a:tcPr marL="114300" marR="114300" marT="47625" marB="47625" anchor="ctr">
                    <a:solidFill>
                      <a:srgbClr val="F4F5EF"/>
                    </a:solidFill>
                  </a:tcPr>
                </a:tc>
              </a:tr>
              <a:tr h="723900">
                <a:tc>
                  <a:txBody>
                    <a:bodyPr/>
                    <a:lstStyle/>
                    <a:p>
                      <a:r>
                        <a:rPr sz="1688">
                          <a:solidFill>
                            <a:srgbClr val="173E30"/>
                          </a:solidFill>
                          <a:latin typeface="Avenir Next"/>
                          <a:ea typeface="Avenir Next"/>
                          <a:cs typeface="Avenir Next"/>
                        </a:rPr>
                        <a:t>3 paid concierge pilots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≥2 pay; contribution margin positive</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Revisit pricing and service scope</a:t>
                      </a:r>
                    </a:p>
                  </a:txBody>
                  <a:tcPr marL="114300" marR="114300" marT="47625" marB="47625" anchor="ctr">
                    <a:solidFill>
                      <a:srgbClr val="F4F5EF"/>
                    </a:solidFill>
                  </a:tcPr>
                </a:tc>
              </a:tr>
              <a:tr h="723900">
                <a:tc>
                  <a:txBody>
                    <a:bodyPr/>
                    <a:lstStyle/>
                    <a:p>
                      <a:r>
                        <a:rPr sz="1688">
                          <a:solidFill>
                            <a:srgbClr val="173E30"/>
                          </a:solidFill>
                          <a:latin typeface="Avenir Next"/>
                          <a:ea typeface="Avenir Next"/>
                          <a:cs typeface="Avenir Next"/>
                        </a:rPr>
                        <a:t>50-record blind audit</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≥95% fields supported; zero false operating-status promotions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Fix evidence rules before ingestion</a:t>
                      </a:r>
                    </a:p>
                  </a:txBody>
                  <a:tcPr marL="114300" marR="114300" marT="47625" marB="47625" anchor="ctr">
                    <a:solidFill>
                      <a:srgbClr val="F4F5EF"/>
                    </a:solidFill>
                  </a:tcPr>
                </a:tc>
              </a:tr>
              <a:tr h="723900">
                <a:tc>
                  <a:txBody>
                    <a:bodyPr/>
                    <a:lstStyle/>
                    <a:p>
                      <a:r>
                        <a:rPr sz="1688">
                          <a:solidFill>
                            <a:srgbClr val="173E30"/>
                          </a:solidFill>
                          <a:latin typeface="Avenir Next"/>
                          <a:ea typeface="Avenir Next"/>
                          <a:cs typeface="Avenir Next"/>
                        </a:rPr>
                        <a:t>Provider reference trial</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Consent-based scope / outcomes for 5 cases</a:t>
                      </a:r>
                    </a:p>
                  </a:txBody>
                  <a:tcPr marL="114300" marR="114300" marT="47625" marB="47625" anchor="ctr">
                    <a:solidFill>
                      <a:srgbClr val="F4F5EF"/>
                    </a:solidFill>
                  </a:tcPr>
                </a:tc>
                <a:tc>
                  <a:txBody>
                    <a:bodyPr/>
                    <a:lstStyle/>
                    <a:p>
                      <a:r>
                        <a:rPr sz="1688">
                          <a:solidFill>
                            <a:srgbClr val="173E30"/>
                          </a:solidFill>
                          <a:latin typeface="Avenir Next"/>
                          <a:ea typeface="Avenir Next"/>
                          <a:cs typeface="Avenir Next"/>
                        </a:rPr>
                        <a:t>Defer delivery ratings</a:t>
                      </a:r>
                    </a:p>
                  </a:txBody>
                  <a:tcPr marL="114300" marR="114300" marT="47625" marB="47625" anchor="ctr">
                    <a:solidFill>
                      <a:srgbClr val="F4F5EF"/>
                    </a:solidFill>
                  </a:tcPr>
                </a:tc>
              </a:tr>
            </a:tbl>
          </a:graphicData>
        </a:graphic>
      </p:graphicFrame>
      <p:sp>
        <p:nvSpPr>
          <p:cNvPr id="4" name="">
            <a:extLst xmlns:a="http://schemas.openxmlformats.org/drawingml/2006/main">
              <a:ext uri="{FF2B5EF4-FFF2-40B4-BE49-F238E27FC236}">
                <a16:creationId xmlns:a16="http://schemas.microsoft.com/office/drawing/2014/main" id="{F5289753-81DF-47D6-881E-956FFFB2B7AE}"/>
              </a:ext>
            </a:extLst>
          </p:cNvPr>
          <p:cNvSpPr>
            <a:spLocks xmlns:a="http://schemas.openxmlformats.org/drawingml/2006/main" noGrp="1"/>
          </p:cNvSpPr>
          <p:nvPr/>
        </p:nvSpPr>
        <p:spPr>
          <a:xfrm xmlns:a="http://schemas.openxmlformats.org/drawingml/2006/main">
            <a:off x="647700" y="60007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75" b="0">
                <a:solidFill>
                  <a:srgbClr val="546D55"/>
                </a:solidFill>
                <a:latin typeface="Avenir Next"/>
                <a:ea typeface="Avenir Next"/>
                <a:cs typeface="Avenir Next"/>
              </a:defRPr>
            </a:defPPr>
          </a:lstStyle>
          <a:p xmlns:a="http://schemas.openxmlformats.org/drawingml/2006/main">
            <a:pPr>
              <a:defRPr sz="1275" b="0">
                <a:solidFill>
                  <a:srgbClr val="546D55"/>
                </a:solidFill>
                <a:latin typeface="Avenir Next"/>
                <a:ea typeface="Avenir Next"/>
                <a:cs typeface="Avenir Next"/>
              </a:defRPr>
            </a:pPr>
            <a:r>
              <a:rPr sz="1275" b="0">
                <a:solidFill>
                  <a:srgbClr val="546D55"/>
                </a:solidFill>
                <a:latin typeface="Avenir Next"/>
                <a:ea typeface="Avenir Next"/>
                <a:cs typeface="Avenir Next"/>
              </a:rPr>
              <a:t>North-star hypothesis: approved project shortlists whose key claims are supported and whose open questions are explicit. No interviews or pilots have run yet.</a:t>
            </a:r>
          </a:p>
        </p:txBody>
      </p:sp>
    </p:spTree>
    <p:extLst>
      <p:ext uri="{BB962C8B-B14F-4D97-AF65-F5344CB8AC3E}">
        <p14:creationId xmlns:p14="http://schemas.microsoft.com/office/powerpoint/2010/main" val="488951976"/>
      </p:ext>
    </p:extLst>
  </p:cSld>
</p:sld>
</file>

<file path=ppt/slides/slide16.xml><?xml version="1.0" encoding="utf-8"?>
<p:sld xmlns:p="http://schemas.openxmlformats.org/presentationml/2006/main">
  <p:cSld>
    <p:bg>
      <p:bgPr>
        <a:solidFill xmlns:a="http://schemas.openxmlformats.org/drawingml/2006/main">
          <a:srgbClr val="F4F5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0E7F8508-D752-4A50-A8F9-58F5F0F17B80}"/>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173E30"/>
                </a:solidFill>
                <a:latin typeface="Avenir Next"/>
                <a:ea typeface="Avenir Next"/>
                <a:cs typeface="Avenir Next"/>
              </a:defRPr>
            </a:defPPr>
          </a:lstStyle>
          <a:p xmlns:a="http://schemas.openxmlformats.org/drawingml/2006/main">
            <a:pPr>
              <a:defRPr sz="3375" b="1">
                <a:solidFill>
                  <a:srgbClr val="173E30"/>
                </a:solidFill>
                <a:latin typeface="Avenir Next"/>
                <a:ea typeface="Avenir Next"/>
                <a:cs typeface="Avenir Next"/>
              </a:defRPr>
            </a:pPr>
            <a:r>
              <a:rPr sz="3375" b="1">
                <a:solidFill>
                  <a:srgbClr val="173E30"/>
                </a:solidFill>
                <a:latin typeface="Avenir Next"/>
                <a:ea typeface="Avenir Next"/>
                <a:cs typeface="Avenir Next"/>
              </a:rPr>
              <a:t>One day of execution, with a deliberate scope</a:t>
            </a:r>
          </a:p>
        </p:txBody>
      </p:sp>
      <p:sp>
        <p:nvSpPr>
          <p:cNvPr id="2" name="">
            <a:extLst xmlns:a="http://schemas.openxmlformats.org/drawingml/2006/main">
              <a:ext uri="{FF2B5EF4-FFF2-40B4-BE49-F238E27FC236}">
                <a16:creationId xmlns:a16="http://schemas.microsoft.com/office/drawing/2014/main" id="{739B38AB-1245-4803-A26F-CC4435327F6A}"/>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16 / GCC ATLAS</a:t>
            </a:r>
          </a:p>
        </p:txBody>
      </p:sp>
      <p:sp>
        <p:nvSpPr>
          <p:cNvPr id="3" name="">
            <a:extLst xmlns:a="http://schemas.openxmlformats.org/drawingml/2006/main">
              <a:ext uri="{FF2B5EF4-FFF2-40B4-BE49-F238E27FC236}">
                <a16:creationId xmlns:a16="http://schemas.microsoft.com/office/drawing/2014/main" id="{E8FD509F-D5CF-401B-9196-3A9690D5F619}"/>
              </a:ext>
            </a:extLst>
          </p:cNvPr>
          <p:cNvSpPr>
            <a:spLocks xmlns:a="http://schemas.openxmlformats.org/drawingml/2006/main" noGrp="1"/>
          </p:cNvSpPr>
          <p:nvPr/>
        </p:nvSpPr>
        <p:spPr>
          <a:xfrm xmlns:a="http://schemas.openxmlformats.org/drawingml/2006/main">
            <a:off x="647700" y="205740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Built</a:t>
            </a:r>
          </a:p>
        </p:txBody>
      </p:sp>
      <p:sp>
        <p:nvSpPr>
          <p:cNvPr id="4" name="">
            <a:extLst xmlns:a="http://schemas.openxmlformats.org/drawingml/2006/main">
              <a:ext uri="{FF2B5EF4-FFF2-40B4-BE49-F238E27FC236}">
                <a16:creationId xmlns:a16="http://schemas.microsoft.com/office/drawing/2014/main" id="{47AC38A2-1932-4CBD-89D9-72CA57E37563}"/>
              </a:ext>
            </a:extLst>
          </p:cNvPr>
          <p:cNvSpPr>
            <a:spLocks xmlns:a="http://schemas.openxmlformats.org/drawingml/2006/main" noGrp="1"/>
          </p:cNvSpPr>
          <p:nvPr/>
        </p:nvSpPr>
        <p:spPr>
          <a:xfrm xmlns:a="http://schemas.openxmlformats.org/drawingml/2006/main">
            <a:off x="647700" y="289560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Responsive evidence workspace, scenario comparison, company filters, source ledger, partner check plan and exportable brief.</a:t>
            </a:r>
          </a:p>
        </p:txBody>
      </p:sp>
      <p:sp>
        <p:nvSpPr>
          <p:cNvPr id="5" name="">
            <a:extLst xmlns:a="http://schemas.openxmlformats.org/drawingml/2006/main">
              <a:ext uri="{FF2B5EF4-FFF2-40B4-BE49-F238E27FC236}">
                <a16:creationId xmlns:a16="http://schemas.microsoft.com/office/drawing/2014/main" id="{D5470B71-C718-474D-9E6F-C4D6250B5908}"/>
              </a:ext>
            </a:extLst>
          </p:cNvPr>
          <p:cNvSpPr>
            <a:spLocks xmlns:a="http://schemas.openxmlformats.org/drawingml/2006/main" noGrp="1"/>
          </p:cNvSpPr>
          <p:nvPr/>
        </p:nvSpPr>
        <p:spPr>
          <a:xfrm xmlns:a="http://schemas.openxmlformats.org/drawingml/2006/main">
            <a:off x="4362450" y="205740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Research boundary</a:t>
            </a:r>
          </a:p>
        </p:txBody>
      </p:sp>
      <p:sp>
        <p:nvSpPr>
          <p:cNvPr id="6" name="">
            <a:extLst xmlns:a="http://schemas.openxmlformats.org/drawingml/2006/main">
              <a:ext uri="{FF2B5EF4-FFF2-40B4-BE49-F238E27FC236}">
                <a16:creationId xmlns:a16="http://schemas.microsoft.com/office/drawing/2014/main" id="{F6BE600B-3264-4922-85D5-7EAD22AAE3C3}"/>
              </a:ext>
            </a:extLst>
          </p:cNvPr>
          <p:cNvSpPr>
            <a:spLocks xmlns:a="http://schemas.openxmlformats.org/drawingml/2006/main" noGrp="1"/>
          </p:cNvSpPr>
          <p:nvPr/>
        </p:nvSpPr>
        <p:spPr>
          <a:xfrm xmlns:a="http://schemas.openxmlformats.org/drawingml/2006/main">
            <a:off x="4362450" y="289560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Company and publisher evidence with original links. Small sample; no audited census, salary dataset, verified provider outcomes or automatic refresh.</a:t>
            </a:r>
          </a:p>
        </p:txBody>
      </p:sp>
      <p:sp>
        <p:nvSpPr>
          <p:cNvPr id="7" name="">
            <a:extLst xmlns:a="http://schemas.openxmlformats.org/drawingml/2006/main">
              <a:ext uri="{FF2B5EF4-FFF2-40B4-BE49-F238E27FC236}">
                <a16:creationId xmlns:a16="http://schemas.microsoft.com/office/drawing/2014/main" id="{ACC987EC-B12C-4D8C-B62D-89773D46A5B4}"/>
              </a:ext>
            </a:extLst>
          </p:cNvPr>
          <p:cNvSpPr>
            <a:spLocks xmlns:a="http://schemas.openxmlformats.org/drawingml/2006/main" noGrp="1"/>
          </p:cNvSpPr>
          <p:nvPr/>
        </p:nvSpPr>
        <p:spPr>
          <a:xfrm xmlns:a="http://schemas.openxmlformats.org/drawingml/2006/main">
            <a:off x="8077200" y="2057400"/>
            <a:ext cx="3286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73E30"/>
                </a:solidFill>
                <a:latin typeface="Avenir Next"/>
                <a:ea typeface="Avenir Next"/>
                <a:cs typeface="Avenir Next"/>
              </a:defRPr>
            </a:defPPr>
          </a:lstStyle>
          <a:p xmlns:a="http://schemas.openxmlformats.org/drawingml/2006/main">
            <a:pPr>
              <a:defRPr sz="2025" b="1">
                <a:solidFill>
                  <a:srgbClr val="173E30"/>
                </a:solidFill>
                <a:latin typeface="Avenir Next"/>
                <a:ea typeface="Avenir Next"/>
                <a:cs typeface="Avenir Next"/>
              </a:defRPr>
            </a:pPr>
            <a:r>
              <a:rPr sz="2025" b="1">
                <a:solidFill>
                  <a:srgbClr val="173E30"/>
                </a:solidFill>
                <a:latin typeface="Avenir Next"/>
                <a:ea typeface="Avenir Next"/>
                <a:cs typeface="Avenir Next"/>
              </a:rPr>
              <a:t>AI disclosure</a:t>
            </a:r>
          </a:p>
        </p:txBody>
      </p:sp>
      <p:sp>
        <p:nvSpPr>
          <p:cNvPr id="8" name="">
            <a:extLst xmlns:a="http://schemas.openxmlformats.org/drawingml/2006/main">
              <a:ext uri="{FF2B5EF4-FFF2-40B4-BE49-F238E27FC236}">
                <a16:creationId xmlns:a16="http://schemas.microsoft.com/office/drawing/2014/main" id="{95828B8B-AB17-4F12-8252-0E8EA23645B9}"/>
              </a:ext>
            </a:extLst>
          </p:cNvPr>
          <p:cNvSpPr>
            <a:spLocks xmlns:a="http://schemas.openxmlformats.org/drawingml/2006/main" noGrp="1"/>
          </p:cNvSpPr>
          <p:nvPr/>
        </p:nvSpPr>
        <p:spPr>
          <a:xfrm xmlns:a="http://schemas.openxmlformats.org/drawingml/2006/main">
            <a:off x="8077200" y="2895600"/>
            <a:ext cx="3286125"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173E30"/>
                </a:solidFill>
                <a:latin typeface="Avenir Next"/>
                <a:ea typeface="Avenir Next"/>
                <a:cs typeface="Avenir Next"/>
              </a:defRPr>
            </a:defPPr>
          </a:lstStyle>
          <a:p xmlns:a="http://schemas.openxmlformats.org/drawingml/2006/main">
            <a:pPr>
              <a:defRPr sz="1875" b="0">
                <a:solidFill>
                  <a:srgbClr val="173E30"/>
                </a:solidFill>
                <a:latin typeface="Avenir Next"/>
                <a:ea typeface="Avenir Next"/>
                <a:cs typeface="Avenir Next"/>
              </a:defRPr>
            </a:pPr>
            <a:r>
              <a:rPr sz="1875" b="0">
                <a:solidFill>
                  <a:srgbClr val="173E30"/>
                </a:solidFill>
                <a:latin typeface="Avenir Next"/>
                <a:ea typeface="Avenir Next"/>
                <a:cs typeface="Avenir Next"/>
              </a:rPr>
              <a:t>AI supported research, idea critique, initial schema, code and deck creation. Deterministic retrieval and scoring run in the app; no runtime LLM.</a:t>
            </a:r>
          </a:p>
        </p:txBody>
      </p:sp>
      <p:sp>
        <p:nvSpPr>
          <p:cNvPr id="9" name="">
            <a:extLst xmlns:a="http://schemas.openxmlformats.org/drawingml/2006/main">
              <a:ext uri="{FF2B5EF4-FFF2-40B4-BE49-F238E27FC236}">
                <a16:creationId xmlns:a16="http://schemas.microsoft.com/office/drawing/2014/main" id="{1A71D8B6-6789-4AF6-AF0B-7990FA49F60D}"/>
              </a:ext>
            </a:extLst>
          </p:cNvPr>
          <p:cNvSpPr>
            <a:spLocks xmlns:a="http://schemas.openxmlformats.org/drawingml/2006/main" noGrp="1"/>
          </p:cNvSpPr>
          <p:nvPr/>
        </p:nvSpPr>
        <p:spPr>
          <a:xfrm xmlns:a="http://schemas.openxmlformats.org/drawingml/2006/main">
            <a:off x="657225" y="5829300"/>
            <a:ext cx="105727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25" b="0">
                <a:solidFill>
                  <a:srgbClr val="546D55"/>
                </a:solidFill>
                <a:latin typeface="Avenir Next"/>
                <a:ea typeface="Avenir Next"/>
                <a:cs typeface="Avenir Next"/>
              </a:defRPr>
            </a:defPPr>
          </a:lstStyle>
          <a:p xmlns:a="http://schemas.openxmlformats.org/drawingml/2006/main">
            <a:pPr>
              <a:defRPr sz="1425" b="0">
                <a:solidFill>
                  <a:srgbClr val="546D55"/>
                </a:solidFill>
                <a:latin typeface="Avenir Next"/>
                <a:ea typeface="Avenir Next"/>
                <a:cs typeface="Avenir Next"/>
              </a:defRPr>
            </a:pPr>
            <a:r>
              <a:rPr sz="1425" b="0">
                <a:solidFill>
                  <a:srgbClr val="546D55"/>
                </a:solidFill>
                <a:latin typeface="Avenir Next"/>
                <a:ea typeface="Avenir Next"/>
                <a:cs typeface="Avenir Next"/>
              </a:rPr>
              <a:t>Human judgment retained: the first buyer, exclusions, source interpretation, commercial neutrality and what the prototype must not claim.</a:t>
            </a:r>
          </a:p>
        </p:txBody>
      </p:sp>
    </p:spTree>
    <p:extLst>
      <p:ext uri="{BB962C8B-B14F-4D97-AF65-F5344CB8AC3E}">
        <p14:creationId xmlns:p14="http://schemas.microsoft.com/office/powerpoint/2010/main" val="1007051372"/>
      </p:ext>
    </p:extLst>
  </p:cSld>
</p:sld>
</file>

<file path=ppt/slides/slide17.xml><?xml version="1.0" encoding="utf-8"?>
<p:sld xmlns:p="http://schemas.openxmlformats.org/presentationml/2006/main">
  <p:cSld>
    <p:bg>
      <p:bgPr>
        <a:solidFill xmlns:a="http://schemas.openxmlformats.org/drawingml/2006/main">
          <a:srgbClr val="173E30"/>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D8C1D0A-BE15-456B-A91A-0F373013ED94}"/>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FDFDF7"/>
                </a:solidFill>
                <a:latin typeface="Avenir Next"/>
                <a:ea typeface="Avenir Next"/>
                <a:cs typeface="Avenir Next"/>
              </a:defRPr>
            </a:defPPr>
          </a:lstStyle>
          <a:p xmlns:a="http://schemas.openxmlformats.org/drawingml/2006/main">
            <a:pPr>
              <a:defRPr sz="3375" b="1">
                <a:solidFill>
                  <a:srgbClr val="FDFDF7"/>
                </a:solidFill>
                <a:latin typeface="Avenir Next"/>
                <a:ea typeface="Avenir Next"/>
                <a:cs typeface="Avenir Next"/>
              </a:defRPr>
            </a:pPr>
            <a:r>
              <a:rPr sz="3375" b="1">
                <a:solidFill>
                  <a:srgbClr val="FDFDF7"/>
                </a:solidFill>
                <a:latin typeface="Avenir Next"/>
                <a:ea typeface="Avenir Next"/>
                <a:cs typeface="Avenir Next"/>
              </a:rPr>
              <a:t>Try one location decision</a:t>
            </a:r>
          </a:p>
        </p:txBody>
      </p:sp>
      <p:sp>
        <p:nvSpPr>
          <p:cNvPr id="2" name="">
            <a:extLst xmlns:a="http://schemas.openxmlformats.org/drawingml/2006/main">
              <a:ext uri="{FF2B5EF4-FFF2-40B4-BE49-F238E27FC236}">
                <a16:creationId xmlns:a16="http://schemas.microsoft.com/office/drawing/2014/main" id="{C4C898CE-144A-4906-AE31-A5A0E1ED28F1}"/>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BDD0B9"/>
                </a:solidFill>
                <a:latin typeface="Avenir Next"/>
                <a:ea typeface="Avenir Next"/>
                <a:cs typeface="Avenir Next"/>
              </a:defRPr>
            </a:defPPr>
          </a:lstStyle>
          <a:p xmlns:a="http://schemas.openxmlformats.org/drawingml/2006/main">
            <a:pPr>
              <a:defRPr sz="975" b="0">
                <a:solidFill>
                  <a:srgbClr val="BDD0B9"/>
                </a:solidFill>
                <a:latin typeface="Avenir Next"/>
                <a:ea typeface="Avenir Next"/>
                <a:cs typeface="Avenir Next"/>
              </a:defRPr>
            </a:pPr>
            <a:r>
              <a:rPr sz="975" b="0">
                <a:solidFill>
                  <a:srgbClr val="BDD0B9"/>
                </a:solidFill>
                <a:latin typeface="Avenir Next"/>
                <a:ea typeface="Avenir Next"/>
                <a:cs typeface="Avenir Next"/>
              </a:rPr>
              <a:t>17 / GCC ATLAS</a:t>
            </a:r>
          </a:p>
        </p:txBody>
      </p:sp>
      <p:sp>
        <p:nvSpPr>
          <p:cNvPr id="3" name="">
            <a:extLst xmlns:a="http://schemas.openxmlformats.org/drawingml/2006/main">
              <a:ext uri="{FF2B5EF4-FFF2-40B4-BE49-F238E27FC236}">
                <a16:creationId xmlns:a16="http://schemas.microsoft.com/office/drawing/2014/main" id="{C89F86B0-0A6A-48DB-B523-8306E94291BD}"/>
              </a:ext>
            </a:extLst>
          </p:cNvPr>
          <p:cNvSpPr>
            <a:spLocks xmlns:a="http://schemas.openxmlformats.org/drawingml/2006/main" noGrp="1"/>
          </p:cNvSpPr>
          <p:nvPr/>
        </p:nvSpPr>
        <p:spPr>
          <a:xfrm xmlns:a="http://schemas.openxmlformats.org/drawingml/2006/main">
            <a:off x="657225" y="1733550"/>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FDFDF7"/>
                </a:solidFill>
                <a:latin typeface="Avenir Next"/>
                <a:ea typeface="Avenir Next"/>
                <a:cs typeface="Avenir Next"/>
              </a:defRPr>
            </a:defPPr>
          </a:lstStyle>
          <a:p xmlns:a="http://schemas.openxmlformats.org/drawingml/2006/main">
            <a:pPr>
              <a:defRPr sz="2025" b="0">
                <a:solidFill>
                  <a:srgbClr val="FDFDF7"/>
                </a:solidFill>
                <a:latin typeface="Avenir Next"/>
                <a:ea typeface="Avenir Next"/>
                <a:cs typeface="Avenir Next"/>
              </a:defRPr>
            </a:pPr>
            <a:r>
              <a:rPr sz="2025" b="0">
                <a:solidFill>
                  <a:srgbClr val="FDFDF7"/>
                </a:solidFill>
                <a:latin typeface="Avenir Next"/>
                <a:ea typeface="Avenir Next"/>
                <a:cs typeface="Avenir Next"/>
              </a:rPr>
              <a:t>1  Open City shortlist and choose Engineering.</a:t>
            </a:r>
          </a:p>
        </p:txBody>
      </p:sp>
      <p:sp>
        <p:nvSpPr>
          <p:cNvPr id="4" name="">
            <a:extLst xmlns:a="http://schemas.openxmlformats.org/drawingml/2006/main">
              <a:ext uri="{FF2B5EF4-FFF2-40B4-BE49-F238E27FC236}">
                <a16:creationId xmlns:a16="http://schemas.microsoft.com/office/drawing/2014/main" id="{260A8393-84E7-4B42-B169-1D4EA0F07890}"/>
              </a:ext>
            </a:extLst>
          </p:cNvPr>
          <p:cNvSpPr>
            <a:spLocks xmlns:a="http://schemas.openxmlformats.org/drawingml/2006/main" noGrp="1"/>
          </p:cNvSpPr>
          <p:nvPr/>
        </p:nvSpPr>
        <p:spPr>
          <a:xfrm xmlns:a="http://schemas.openxmlformats.org/drawingml/2006/main">
            <a:off x="657225" y="229552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FDFDF7"/>
                </a:solidFill>
                <a:latin typeface="Avenir Next"/>
                <a:ea typeface="Avenir Next"/>
                <a:cs typeface="Avenir Next"/>
              </a:defRPr>
            </a:defPPr>
          </a:lstStyle>
          <a:p xmlns:a="http://schemas.openxmlformats.org/drawingml/2006/main">
            <a:pPr>
              <a:defRPr sz="2025" b="0">
                <a:solidFill>
                  <a:srgbClr val="FDFDF7"/>
                </a:solidFill>
                <a:latin typeface="Avenir Next"/>
                <a:ea typeface="Avenir Next"/>
                <a:cs typeface="Avenir Next"/>
              </a:defRPr>
            </a:pPr>
            <a:r>
              <a:rPr sz="2025" b="0">
                <a:solidFill>
                  <a:srgbClr val="FDFDF7"/>
                </a:solidFill>
                <a:latin typeface="Avenir Next"/>
                <a:ea typeface="Avenir Next"/>
                <a:cs typeface="Avenir Next"/>
              </a:rPr>
              <a:t>2  Switch to Operations / BFSI; inspect the changed peers.</a:t>
            </a:r>
          </a:p>
        </p:txBody>
      </p:sp>
      <p:sp>
        <p:nvSpPr>
          <p:cNvPr id="5" name="">
            <a:extLst xmlns:a="http://schemas.openxmlformats.org/drawingml/2006/main">
              <a:ext uri="{FF2B5EF4-FFF2-40B4-BE49-F238E27FC236}">
                <a16:creationId xmlns:a16="http://schemas.microsoft.com/office/drawing/2014/main" id="{256F620F-26F4-48C1-A38F-0745C51DA3A4}"/>
              </a:ext>
            </a:extLst>
          </p:cNvPr>
          <p:cNvSpPr>
            <a:spLocks xmlns:a="http://schemas.openxmlformats.org/drawingml/2006/main" noGrp="1"/>
          </p:cNvSpPr>
          <p:nvPr/>
        </p:nvSpPr>
        <p:spPr>
          <a:xfrm xmlns:a="http://schemas.openxmlformats.org/drawingml/2006/main">
            <a:off x="657225" y="2857500"/>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FDFDF7"/>
                </a:solidFill>
                <a:latin typeface="Avenir Next"/>
                <a:ea typeface="Avenir Next"/>
                <a:cs typeface="Avenir Next"/>
              </a:defRPr>
            </a:defPPr>
          </a:lstStyle>
          <a:p xmlns:a="http://schemas.openxmlformats.org/drawingml/2006/main">
            <a:pPr>
              <a:defRPr sz="2025" b="0">
                <a:solidFill>
                  <a:srgbClr val="FDFDF7"/>
                </a:solidFill>
                <a:latin typeface="Avenir Next"/>
                <a:ea typeface="Avenir Next"/>
                <a:cs typeface="Avenir Next"/>
              </a:defRPr>
            </a:pPr>
            <a:r>
              <a:rPr sz="2025" b="0">
                <a:solidFill>
                  <a:srgbClr val="FDFDF7"/>
                </a:solidFill>
                <a:latin typeface="Avenir Next"/>
                <a:ea typeface="Avenir Next"/>
                <a:cs typeface="Avenir Next"/>
              </a:rPr>
              <a:t>3  Inspect Fidelity or Vanguard in Company evidence.</a:t>
            </a:r>
          </a:p>
        </p:txBody>
      </p:sp>
      <p:sp>
        <p:nvSpPr>
          <p:cNvPr id="6" name="">
            <a:extLst xmlns:a="http://schemas.openxmlformats.org/drawingml/2006/main">
              <a:ext uri="{FF2B5EF4-FFF2-40B4-BE49-F238E27FC236}">
                <a16:creationId xmlns:a16="http://schemas.microsoft.com/office/drawing/2014/main" id="{642D92E4-C68C-4707-B3EF-FBD925843651}"/>
              </a:ext>
            </a:extLst>
          </p:cNvPr>
          <p:cNvSpPr>
            <a:spLocks xmlns:a="http://schemas.openxmlformats.org/drawingml/2006/main" noGrp="1"/>
          </p:cNvSpPr>
          <p:nvPr/>
        </p:nvSpPr>
        <p:spPr>
          <a:xfrm xmlns:a="http://schemas.openxmlformats.org/drawingml/2006/main">
            <a:off x="657225" y="3419475"/>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FDFDF7"/>
                </a:solidFill>
                <a:latin typeface="Avenir Next"/>
                <a:ea typeface="Avenir Next"/>
                <a:cs typeface="Avenir Next"/>
              </a:defRPr>
            </a:defPPr>
          </a:lstStyle>
          <a:p xmlns:a="http://schemas.openxmlformats.org/drawingml/2006/main">
            <a:pPr>
              <a:defRPr sz="2025" b="0">
                <a:solidFill>
                  <a:srgbClr val="FDFDF7"/>
                </a:solidFill>
                <a:latin typeface="Avenir Next"/>
                <a:ea typeface="Avenir Next"/>
                <a:cs typeface="Avenir Next"/>
              </a:defRPr>
            </a:pPr>
            <a:r>
              <a:rPr sz="2025" b="0">
                <a:solidFill>
                  <a:srgbClr val="FDFDF7"/>
                </a:solidFill>
                <a:latin typeface="Avenir Next"/>
                <a:ea typeface="Avenir Next"/>
                <a:cs typeface="Avenir Next"/>
              </a:rPr>
              <a:t>4  Search “GCC units” in Evidence room.</a:t>
            </a:r>
          </a:p>
        </p:txBody>
      </p:sp>
      <p:sp>
        <p:nvSpPr>
          <p:cNvPr id="7" name="">
            <a:extLst xmlns:a="http://schemas.openxmlformats.org/drawingml/2006/main">
              <a:ext uri="{FF2B5EF4-FFF2-40B4-BE49-F238E27FC236}">
                <a16:creationId xmlns:a16="http://schemas.microsoft.com/office/drawing/2014/main" id="{3FF535E6-A40B-4F4F-A547-587F986CEA79}"/>
              </a:ext>
            </a:extLst>
          </p:cNvPr>
          <p:cNvSpPr>
            <a:spLocks xmlns:a="http://schemas.openxmlformats.org/drawingml/2006/main" noGrp="1"/>
          </p:cNvSpPr>
          <p:nvPr/>
        </p:nvSpPr>
        <p:spPr>
          <a:xfrm xmlns:a="http://schemas.openxmlformats.org/drawingml/2006/main">
            <a:off x="657225" y="3981450"/>
            <a:ext cx="10620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FDFDF7"/>
                </a:solidFill>
                <a:latin typeface="Avenir Next"/>
                <a:ea typeface="Avenir Next"/>
                <a:cs typeface="Avenir Next"/>
              </a:defRPr>
            </a:defPPr>
          </a:lstStyle>
          <a:p xmlns:a="http://schemas.openxmlformats.org/drawingml/2006/main">
            <a:pPr>
              <a:defRPr sz="2025" b="0">
                <a:solidFill>
                  <a:srgbClr val="FDFDF7"/>
                </a:solidFill>
                <a:latin typeface="Avenir Next"/>
                <a:ea typeface="Avenir Next"/>
                <a:cs typeface="Avenir Next"/>
              </a:defRPr>
            </a:pPr>
            <a:r>
              <a:rPr sz="2025" b="0">
                <a:solidFill>
                  <a:srgbClr val="FDFDF7"/>
                </a:solidFill>
                <a:latin typeface="Avenir Next"/>
                <a:ea typeface="Avenir Next"/>
                <a:cs typeface="Avenir Next"/>
              </a:rPr>
              <a:t>5  Save three cities and download the decision brief.</a:t>
            </a:r>
          </a:p>
        </p:txBody>
      </p:sp>
      <p:sp>
        <p:nvSpPr>
          <p:cNvPr id="8" name="">
            <a:extLst xmlns:a="http://schemas.openxmlformats.org/drawingml/2006/main">
              <a:ext uri="{FF2B5EF4-FFF2-40B4-BE49-F238E27FC236}">
                <a16:creationId xmlns:a16="http://schemas.microsoft.com/office/drawing/2014/main" id="{5F447948-E8AB-44B8-8781-492F15880A9B}"/>
              </a:ext>
            </a:extLst>
          </p:cNvPr>
          <p:cNvSpPr>
            <a:spLocks xmlns:a="http://schemas.openxmlformats.org/drawingml/2006/main" noGrp="1"/>
          </p:cNvSpPr>
          <p:nvPr/>
        </p:nvSpPr>
        <p:spPr>
          <a:xfrm xmlns:a="http://schemas.openxmlformats.org/drawingml/2006/main">
            <a:off x="657225" y="4962525"/>
            <a:ext cx="571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BCD998"/>
                </a:solidFill>
                <a:latin typeface="Avenir Next"/>
                <a:ea typeface="Avenir Next"/>
                <a:cs typeface="Avenir Next"/>
              </a:defRPr>
            </a:defPPr>
          </a:lstStyle>
          <a:p xmlns:a="http://schemas.openxmlformats.org/drawingml/2006/main">
            <a:pPr>
              <a:defRPr sz="2025" b="0">
                <a:solidFill>
                  <a:srgbClr val="BCD998"/>
                </a:solidFill>
                <a:latin typeface="Avenir Next"/>
                <a:ea typeface="Avenir Next"/>
                <a:cs typeface="Avenir Next"/>
              </a:defRPr>
            </a:pPr>
            <a:r>
              <a:rPr sz="2025" b="0" u="sng">
                <a:solidFill>
                  <a:srgbClr val="BCD998"/>
                </a:solidFill>
                <a:latin typeface="Avenir Next"/>
                <a:ea typeface="Avenir Next"/>
                <a:cs typeface="Avenir Next"/>
                <a:hlinkClick xmlns:r="http://schemas.openxmlformats.org/officeDocument/2006/relationships" r:id="R1dd2d048a0e54901"/>
              </a:rPr>
              <a:t>Open the prototype ↗</a:t>
            </a:r>
          </a:p>
        </p:txBody>
      </p:sp>
      <p:sp>
        <p:nvSpPr>
          <p:cNvPr id="9" name="">
            <a:extLst xmlns:a="http://schemas.openxmlformats.org/drawingml/2006/main">
              <a:ext uri="{FF2B5EF4-FFF2-40B4-BE49-F238E27FC236}">
                <a16:creationId xmlns:a16="http://schemas.microsoft.com/office/drawing/2014/main" id="{F68751AB-DEE9-430B-8EC8-EBE3A71E9041}"/>
              </a:ext>
            </a:extLst>
          </p:cNvPr>
          <p:cNvSpPr>
            <a:spLocks xmlns:a="http://schemas.openxmlformats.org/drawingml/2006/main" noGrp="1"/>
          </p:cNvSpPr>
          <p:nvPr/>
        </p:nvSpPr>
        <p:spPr>
          <a:xfrm xmlns:a="http://schemas.openxmlformats.org/drawingml/2006/main">
            <a:off x="657225" y="5467350"/>
            <a:ext cx="10572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CBDDC3"/>
                </a:solidFill>
                <a:latin typeface="Avenir Next"/>
                <a:ea typeface="Avenir Next"/>
                <a:cs typeface="Avenir Next"/>
              </a:defRPr>
            </a:defPPr>
          </a:lstStyle>
          <a:p xmlns:a="http://schemas.openxmlformats.org/drawingml/2006/main">
            <a:pPr>
              <a:defRPr sz="1500" b="0">
                <a:solidFill>
                  <a:srgbClr val="CBDDC3"/>
                </a:solidFill>
                <a:latin typeface="Avenir Next"/>
                <a:ea typeface="Avenir Next"/>
                <a:cs typeface="Avenir Next"/>
              </a:defRPr>
            </a:pPr>
            <a:r>
              <a:rPr sz="1500" b="0">
                <a:solidFill>
                  <a:srgbClr val="CBDDC3"/>
                </a:solidFill>
                <a:latin typeface="Avenir Next"/>
                <a:ea typeface="Avenir Next"/>
                <a:cs typeface="Avenir Next"/>
              </a:rPr>
              <a:t>gcc-atlas.arkapravo.in</a:t>
            </a:r>
          </a:p>
        </p:txBody>
      </p:sp>
      <p:sp>
        <p:nvSpPr>
          <p:cNvPr id="10" name="">
            <a:extLst xmlns:a="http://schemas.openxmlformats.org/drawingml/2006/main">
              <a:ext uri="{FF2B5EF4-FFF2-40B4-BE49-F238E27FC236}">
                <a16:creationId xmlns:a16="http://schemas.microsoft.com/office/drawing/2014/main" id="{7E994593-4147-4099-947E-6886F486D180}"/>
              </a:ext>
            </a:extLst>
          </p:cNvPr>
          <p:cNvSpPr>
            <a:spLocks xmlns:a="http://schemas.openxmlformats.org/drawingml/2006/main" noGrp="1"/>
          </p:cNvSpPr>
          <p:nvPr/>
        </p:nvSpPr>
        <p:spPr>
          <a:xfrm xmlns:a="http://schemas.openxmlformats.org/drawingml/2006/main">
            <a:off x="657225" y="5829300"/>
            <a:ext cx="105727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25" b="0">
                <a:solidFill>
                  <a:srgbClr val="BDD0B9"/>
                </a:solidFill>
                <a:latin typeface="Avenir Next"/>
                <a:ea typeface="Avenir Next"/>
                <a:cs typeface="Avenir Next"/>
              </a:defRPr>
            </a:defPPr>
          </a:lstStyle>
          <a:p xmlns:a="http://schemas.openxmlformats.org/drawingml/2006/main">
            <a:pPr>
              <a:defRPr sz="1425" b="0">
                <a:solidFill>
                  <a:srgbClr val="BDD0B9"/>
                </a:solidFill>
                <a:latin typeface="Avenir Next"/>
                <a:ea typeface="Avenir Next"/>
                <a:cs typeface="Avenir Next"/>
              </a:defRPr>
            </a:pPr>
            <a:r>
              <a:rPr sz="1425" b="0">
                <a:solidFill>
                  <a:srgbClr val="BDD0B9"/>
                </a:solidFill>
                <a:latin typeface="Avenir Next"/>
                <a:ea typeface="Avenir Next"/>
                <a:cs typeface="Avenir Next"/>
              </a:rPr>
              <a:t>The core product promise: the reviewer can inspect the evidence behind the decision and see what is still unknown.</a:t>
            </a:r>
          </a:p>
        </p:txBody>
      </p:sp>
    </p:spTree>
    <p:extLst>
      <p:ext uri="{BB962C8B-B14F-4D97-AF65-F5344CB8AC3E}">
        <p14:creationId xmlns:p14="http://schemas.microsoft.com/office/powerpoint/2010/main" val="751078255"/>
      </p:ext>
    </p:extLst>
  </p:cSld>
</p:sld>
</file>

<file path=ppt/slides/slide18.xml><?xml version="1.0" encoding="utf-8"?>
<p:sld xmlns:p="http://schemas.openxmlformats.org/presentationml/2006/main">
  <p:cSld>
    <p:bg>
      <p:bgPr>
        <a:solidFill xmlns:a="http://schemas.openxmlformats.org/drawingml/2006/main">
          <a:srgbClr val="F4F5E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9266C6E-87D2-4033-B6A6-76DA380712C8}"/>
              </a:ext>
            </a:extLst>
          </p:cNvPr>
          <p:cNvSpPr>
            <a:spLocks xmlns:a="http://schemas.openxmlformats.org/drawingml/2006/main" noGrp="1"/>
          </p:cNvSpPr>
          <p:nvPr/>
        </p:nvSpPr>
        <p:spPr>
          <a:xfrm xmlns:a="http://schemas.openxmlformats.org/drawingml/2006/main">
            <a:off x="628650" y="419100"/>
            <a:ext cx="108394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75" b="1">
                <a:solidFill>
                  <a:srgbClr val="173E30"/>
                </a:solidFill>
                <a:latin typeface="Avenir Next"/>
                <a:ea typeface="Avenir Next"/>
                <a:cs typeface="Avenir Next"/>
              </a:defRPr>
            </a:defPPr>
          </a:lstStyle>
          <a:p xmlns:a="http://schemas.openxmlformats.org/drawingml/2006/main">
            <a:pPr>
              <a:defRPr sz="3375" b="1">
                <a:solidFill>
                  <a:srgbClr val="173E30"/>
                </a:solidFill>
                <a:latin typeface="Avenir Next"/>
                <a:ea typeface="Avenir Next"/>
                <a:cs typeface="Avenir Next"/>
              </a:defRPr>
            </a:pPr>
            <a:r>
              <a:rPr sz="3375" b="1">
                <a:solidFill>
                  <a:srgbClr val="173E30"/>
                </a:solidFill>
                <a:latin typeface="Avenir Next"/>
                <a:ea typeface="Avenir Next"/>
                <a:cs typeface="Avenir Next"/>
              </a:rPr>
              <a:t>Research references</a:t>
            </a:r>
          </a:p>
        </p:txBody>
      </p:sp>
      <p:sp>
        <p:nvSpPr>
          <p:cNvPr id="2" name="">
            <a:extLst xmlns:a="http://schemas.openxmlformats.org/drawingml/2006/main">
              <a:ext uri="{FF2B5EF4-FFF2-40B4-BE49-F238E27FC236}">
                <a16:creationId xmlns:a16="http://schemas.microsoft.com/office/drawing/2014/main" id="{478E38FD-D755-42BF-9320-1E88AD8B464B}"/>
              </a:ext>
            </a:extLst>
          </p:cNvPr>
          <p:cNvSpPr>
            <a:spLocks xmlns:a="http://schemas.openxmlformats.org/drawingml/2006/main" noGrp="1"/>
          </p:cNvSpPr>
          <p:nvPr/>
        </p:nvSpPr>
        <p:spPr>
          <a:xfrm xmlns:a="http://schemas.openxmlformats.org/drawingml/2006/main">
            <a:off x="638175" y="6477000"/>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975" b="0">
                <a:solidFill>
                  <a:srgbClr val="546D55"/>
                </a:solidFill>
                <a:latin typeface="Avenir Next"/>
                <a:ea typeface="Avenir Next"/>
                <a:cs typeface="Avenir Next"/>
              </a:defRPr>
            </a:defPPr>
          </a:lstStyle>
          <a:p xmlns:a="http://schemas.openxmlformats.org/drawingml/2006/main">
            <a:pPr>
              <a:defRPr sz="975" b="0">
                <a:solidFill>
                  <a:srgbClr val="546D55"/>
                </a:solidFill>
                <a:latin typeface="Avenir Next"/>
                <a:ea typeface="Avenir Next"/>
                <a:cs typeface="Avenir Next"/>
              </a:defRPr>
            </a:pPr>
            <a:r>
              <a:rPr sz="975" b="0">
                <a:solidFill>
                  <a:srgbClr val="546D55"/>
                </a:solidFill>
                <a:latin typeface="Avenir Next"/>
                <a:ea typeface="Avenir Next"/>
                <a:cs typeface="Avenir Next"/>
              </a:rPr>
              <a:t>18 / GCC ATLAS</a:t>
            </a:r>
          </a:p>
        </p:txBody>
      </p:sp>
      <p:sp>
        <p:nvSpPr>
          <p:cNvPr id="3" name="">
            <a:extLst xmlns:a="http://schemas.openxmlformats.org/drawingml/2006/main">
              <a:ext uri="{FF2B5EF4-FFF2-40B4-BE49-F238E27FC236}">
                <a16:creationId xmlns:a16="http://schemas.microsoft.com/office/drawing/2014/main" id="{68091A77-186D-43C6-B438-7F951FDB3677}"/>
              </a:ext>
            </a:extLst>
          </p:cNvPr>
          <p:cNvSpPr>
            <a:spLocks xmlns:a="http://schemas.openxmlformats.org/drawingml/2006/main" noGrp="1"/>
          </p:cNvSpPr>
          <p:nvPr/>
        </p:nvSpPr>
        <p:spPr>
          <a:xfrm xmlns:a="http://schemas.openxmlformats.org/drawingml/2006/main">
            <a:off x="647700" y="1466850"/>
            <a:ext cx="107061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546D55"/>
                </a:solidFill>
                <a:latin typeface="Avenir Next"/>
                <a:ea typeface="Avenir Next"/>
                <a:cs typeface="Avenir Next"/>
              </a:defRPr>
            </a:defPPr>
          </a:lstStyle>
          <a:p xmlns:a="http://schemas.openxmlformats.org/drawingml/2006/main">
            <a:pPr>
              <a:defRPr sz="1800" b="0">
                <a:solidFill>
                  <a:srgbClr val="546D55"/>
                </a:solidFill>
                <a:latin typeface="Avenir Next"/>
                <a:ea typeface="Avenir Next"/>
                <a:cs typeface="Avenir Next"/>
              </a:defRPr>
            </a:pPr>
            <a:r>
              <a:rPr sz="1800" b="0">
                <a:solidFill>
                  <a:srgbClr val="546D55"/>
                </a:solidFill>
                <a:latin typeface="Avenir Next"/>
                <a:ea typeface="Avenir Next"/>
                <a:cs typeface="Avenir Next"/>
              </a:rPr>
              <a:t>Primary company, government and publisher sources. Full source ledger is available in the prototype; citations also appear in speaker notes.</a:t>
            </a:r>
          </a:p>
        </p:txBody>
      </p:sp>
      <p:sp>
        <p:nvSpPr>
          <p:cNvPr id="4" name="">
            <a:extLst xmlns:a="http://schemas.openxmlformats.org/drawingml/2006/main">
              <a:ext uri="{FF2B5EF4-FFF2-40B4-BE49-F238E27FC236}">
                <a16:creationId xmlns:a16="http://schemas.microsoft.com/office/drawing/2014/main" id="{D28DE837-03B8-4450-A4AC-3A582D2C1F85}"/>
              </a:ext>
            </a:extLst>
          </p:cNvPr>
          <p:cNvSpPr>
            <a:spLocks xmlns:a="http://schemas.openxmlformats.org/drawingml/2006/main" noGrp="1"/>
          </p:cNvSpPr>
          <p:nvPr/>
        </p:nvSpPr>
        <p:spPr>
          <a:xfrm xmlns:a="http://schemas.openxmlformats.org/drawingml/2006/main">
            <a:off x="647700" y="2647950"/>
            <a:ext cx="52197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613" b="0">
                <a:solidFill>
                  <a:srgbClr val="173E30"/>
                </a:solidFill>
                <a:latin typeface="Avenir Next"/>
                <a:ea typeface="Avenir Next"/>
                <a:cs typeface="Avenir Next"/>
              </a:defRPr>
            </a:defPPr>
          </a:lstStyle>
          <a:p xmlns:a="http://schemas.openxmlformats.org/drawingml/2006/main">
            <a:pPr>
              <a:defRPr sz="1613" b="0">
                <a:solidFill>
                  <a:srgbClr val="173E30"/>
                </a:solidFill>
                <a:latin typeface="Avenir Next"/>
                <a:ea typeface="Avenir Next"/>
                <a:cs typeface="Avenir Next"/>
              </a:defRPr>
            </a:pPr>
            <a:r>
              <a:rPr sz="1613" b="0" u="sng">
                <a:solidFill>
                  <a:srgbClr val="173E30"/>
                </a:solidFill>
                <a:latin typeface="Avenir Next"/>
                <a:ea typeface="Avenir Next"/>
                <a:cs typeface="Avenir Next"/>
                <a:hlinkClick xmlns:r="http://schemas.openxmlformats.org/officeDocument/2006/relationships" r:id="Re549bae3b3c74190"/>
              </a:rPr>
              <a:t>Nasscom–Zinnov · FY26 release</a:t>
            </a:r>
          </a:p>
        </p:txBody>
      </p:sp>
      <p:sp>
        <p:nvSpPr>
          <p:cNvPr id="5" name="">
            <a:extLst xmlns:a="http://schemas.openxmlformats.org/drawingml/2006/main">
              <a:ext uri="{FF2B5EF4-FFF2-40B4-BE49-F238E27FC236}">
                <a16:creationId xmlns:a16="http://schemas.microsoft.com/office/drawing/2014/main" id="{88785701-5066-43BA-9D5D-2374CC4BB28A}"/>
              </a:ext>
            </a:extLst>
          </p:cNvPr>
          <p:cNvSpPr>
            <a:spLocks xmlns:a="http://schemas.openxmlformats.org/drawingml/2006/main" noGrp="1"/>
          </p:cNvSpPr>
          <p:nvPr/>
        </p:nvSpPr>
        <p:spPr>
          <a:xfrm xmlns:a="http://schemas.openxmlformats.org/drawingml/2006/main">
            <a:off x="647700" y="3200400"/>
            <a:ext cx="52197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613" b="0">
                <a:solidFill>
                  <a:srgbClr val="173E30"/>
                </a:solidFill>
                <a:latin typeface="Avenir Next"/>
                <a:ea typeface="Avenir Next"/>
                <a:cs typeface="Avenir Next"/>
              </a:defRPr>
            </a:defPPr>
          </a:lstStyle>
          <a:p xmlns:a="http://schemas.openxmlformats.org/drawingml/2006/main">
            <a:pPr>
              <a:defRPr sz="1613" b="0">
                <a:solidFill>
                  <a:srgbClr val="173E30"/>
                </a:solidFill>
                <a:latin typeface="Avenir Next"/>
                <a:ea typeface="Avenir Next"/>
                <a:cs typeface="Avenir Next"/>
              </a:defRPr>
            </a:pPr>
            <a:r>
              <a:rPr sz="1613" b="0" u="sng">
                <a:solidFill>
                  <a:srgbClr val="173E30"/>
                </a:solidFill>
                <a:latin typeface="Avenir Next"/>
                <a:ea typeface="Avenir Next"/>
                <a:cs typeface="Avenir Next"/>
                <a:hlinkClick xmlns:r="http://schemas.openxmlformats.org/officeDocument/2006/relationships" r:id="R2db036e34e8649e8"/>
              </a:rPr>
              <a:t>Nasscom · FY24 landscape (indexed summary; direct fetch blocked)</a:t>
            </a:r>
          </a:p>
        </p:txBody>
      </p:sp>
      <p:sp>
        <p:nvSpPr>
          <p:cNvPr id="6" name="">
            <a:extLst xmlns:a="http://schemas.openxmlformats.org/drawingml/2006/main">
              <a:ext uri="{FF2B5EF4-FFF2-40B4-BE49-F238E27FC236}">
                <a16:creationId xmlns:a16="http://schemas.microsoft.com/office/drawing/2014/main" id="{6C7033DC-311D-4004-BDFD-4CF2BD71A45B}"/>
              </a:ext>
            </a:extLst>
          </p:cNvPr>
          <p:cNvSpPr>
            <a:spLocks xmlns:a="http://schemas.openxmlformats.org/drawingml/2006/main" noGrp="1"/>
          </p:cNvSpPr>
          <p:nvPr/>
        </p:nvSpPr>
        <p:spPr>
          <a:xfrm xmlns:a="http://schemas.openxmlformats.org/drawingml/2006/main">
            <a:off x="647700" y="3752850"/>
            <a:ext cx="52197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613" b="0">
                <a:solidFill>
                  <a:srgbClr val="173E30"/>
                </a:solidFill>
                <a:latin typeface="Avenir Next"/>
                <a:ea typeface="Avenir Next"/>
                <a:cs typeface="Avenir Next"/>
              </a:defRPr>
            </a:defPPr>
          </a:lstStyle>
          <a:p xmlns:a="http://schemas.openxmlformats.org/drawingml/2006/main">
            <a:pPr>
              <a:defRPr sz="1613" b="0">
                <a:solidFill>
                  <a:srgbClr val="173E30"/>
                </a:solidFill>
                <a:latin typeface="Avenir Next"/>
                <a:ea typeface="Avenir Next"/>
                <a:cs typeface="Avenir Next"/>
              </a:defRPr>
            </a:pPr>
            <a:r>
              <a:rPr sz="1613" b="0" u="sng">
                <a:solidFill>
                  <a:srgbClr val="173E30"/>
                </a:solidFill>
                <a:latin typeface="Avenir Next"/>
                <a:ea typeface="Avenir Next"/>
                <a:cs typeface="Avenir Next"/>
                <a:hlinkClick xmlns:r="http://schemas.openxmlformats.org/officeDocument/2006/relationships" r:id="Rfc02d2287d8f408e"/>
              </a:rPr>
              <a:t>JLL · 2024 GCC office demand</a:t>
            </a:r>
          </a:p>
        </p:txBody>
      </p:sp>
      <p:sp>
        <p:nvSpPr>
          <p:cNvPr id="7" name="">
            <a:extLst xmlns:a="http://schemas.openxmlformats.org/drawingml/2006/main">
              <a:ext uri="{FF2B5EF4-FFF2-40B4-BE49-F238E27FC236}">
                <a16:creationId xmlns:a16="http://schemas.microsoft.com/office/drawing/2014/main" id="{4D6388E5-31B1-47E1-A7D7-7096F9AA85EA}"/>
              </a:ext>
            </a:extLst>
          </p:cNvPr>
          <p:cNvSpPr>
            <a:spLocks xmlns:a="http://schemas.openxmlformats.org/drawingml/2006/main" noGrp="1"/>
          </p:cNvSpPr>
          <p:nvPr/>
        </p:nvSpPr>
        <p:spPr>
          <a:xfrm xmlns:a="http://schemas.openxmlformats.org/drawingml/2006/main">
            <a:off x="647700" y="4305300"/>
            <a:ext cx="52197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613" b="0">
                <a:solidFill>
                  <a:srgbClr val="173E30"/>
                </a:solidFill>
                <a:latin typeface="Avenir Next"/>
                <a:ea typeface="Avenir Next"/>
                <a:cs typeface="Avenir Next"/>
              </a:defRPr>
            </a:defPPr>
          </a:lstStyle>
          <a:p xmlns:a="http://schemas.openxmlformats.org/drawingml/2006/main">
            <a:pPr>
              <a:defRPr sz="1613" b="0">
                <a:solidFill>
                  <a:srgbClr val="173E30"/>
                </a:solidFill>
                <a:latin typeface="Avenir Next"/>
                <a:ea typeface="Avenir Next"/>
                <a:cs typeface="Avenir Next"/>
              </a:defRPr>
            </a:pPr>
            <a:r>
              <a:rPr sz="1613" b="0" u="sng">
                <a:solidFill>
                  <a:srgbClr val="173E30"/>
                </a:solidFill>
                <a:latin typeface="Avenir Next"/>
                <a:ea typeface="Avenir Next"/>
                <a:cs typeface="Avenir Next"/>
                <a:hlinkClick xmlns:r="http://schemas.openxmlformats.org/officeDocument/2006/relationships" r:id="Ra16fd9a664914504"/>
              </a:rPr>
              <a:t>CBRE · India Office Figures Q4 2025</a:t>
            </a:r>
          </a:p>
        </p:txBody>
      </p:sp>
      <p:sp>
        <p:nvSpPr>
          <p:cNvPr id="8" name="">
            <a:extLst xmlns:a="http://schemas.openxmlformats.org/drawingml/2006/main">
              <a:ext uri="{FF2B5EF4-FFF2-40B4-BE49-F238E27FC236}">
                <a16:creationId xmlns:a16="http://schemas.microsoft.com/office/drawing/2014/main" id="{AA45F9E2-F193-4203-BB71-D7A283A53E9B}"/>
              </a:ext>
            </a:extLst>
          </p:cNvPr>
          <p:cNvSpPr>
            <a:spLocks xmlns:a="http://schemas.openxmlformats.org/drawingml/2006/main" noGrp="1"/>
          </p:cNvSpPr>
          <p:nvPr/>
        </p:nvSpPr>
        <p:spPr>
          <a:xfrm xmlns:a="http://schemas.openxmlformats.org/drawingml/2006/main">
            <a:off x="647700" y="4857750"/>
            <a:ext cx="52197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613" b="0">
                <a:solidFill>
                  <a:srgbClr val="173E30"/>
                </a:solidFill>
                <a:latin typeface="Avenir Next"/>
                <a:ea typeface="Avenir Next"/>
                <a:cs typeface="Avenir Next"/>
              </a:defRPr>
            </a:defPPr>
          </a:lstStyle>
          <a:p xmlns:a="http://schemas.openxmlformats.org/drawingml/2006/main">
            <a:pPr>
              <a:defRPr sz="1613" b="0">
                <a:solidFill>
                  <a:srgbClr val="173E30"/>
                </a:solidFill>
                <a:latin typeface="Avenir Next"/>
                <a:ea typeface="Avenir Next"/>
                <a:cs typeface="Avenir Next"/>
              </a:defRPr>
            </a:pPr>
            <a:r>
              <a:rPr sz="1613" b="0" u="sng">
                <a:solidFill>
                  <a:srgbClr val="173E30"/>
                </a:solidFill>
                <a:latin typeface="Avenir Next"/>
                <a:ea typeface="Avenir Next"/>
                <a:cs typeface="Avenir Next"/>
                <a:hlinkClick xmlns:r="http://schemas.openxmlformats.org/officeDocument/2006/relationships" r:id="R8d4623761730494e"/>
              </a:rPr>
              <a:t>EY · GCC Pulse 2025</a:t>
            </a:r>
          </a:p>
        </p:txBody>
      </p:sp>
      <p:sp>
        <p:nvSpPr>
          <p:cNvPr id="9" name="">
            <a:extLst xmlns:a="http://schemas.openxmlformats.org/drawingml/2006/main">
              <a:ext uri="{FF2B5EF4-FFF2-40B4-BE49-F238E27FC236}">
                <a16:creationId xmlns:a16="http://schemas.microsoft.com/office/drawing/2014/main" id="{4F660855-711A-4DE3-9935-A05C39AFBCE3}"/>
              </a:ext>
            </a:extLst>
          </p:cNvPr>
          <p:cNvSpPr>
            <a:spLocks xmlns:a="http://schemas.openxmlformats.org/drawingml/2006/main" noGrp="1"/>
          </p:cNvSpPr>
          <p:nvPr/>
        </p:nvSpPr>
        <p:spPr>
          <a:xfrm xmlns:a="http://schemas.openxmlformats.org/drawingml/2006/main">
            <a:off x="6286500" y="2647950"/>
            <a:ext cx="52197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613" b="0">
                <a:solidFill>
                  <a:srgbClr val="173E30"/>
                </a:solidFill>
                <a:latin typeface="Avenir Next"/>
                <a:ea typeface="Avenir Next"/>
                <a:cs typeface="Avenir Next"/>
              </a:defRPr>
            </a:defPPr>
          </a:lstStyle>
          <a:p xmlns:a="http://schemas.openxmlformats.org/drawingml/2006/main">
            <a:pPr>
              <a:defRPr sz="1613" b="0">
                <a:solidFill>
                  <a:srgbClr val="173E30"/>
                </a:solidFill>
                <a:latin typeface="Avenir Next"/>
                <a:ea typeface="Avenir Next"/>
                <a:cs typeface="Avenir Next"/>
              </a:defRPr>
            </a:pPr>
            <a:r>
              <a:rPr sz="1613" b="0" u="sng">
                <a:solidFill>
                  <a:srgbClr val="173E30"/>
                </a:solidFill>
                <a:latin typeface="Avenir Next"/>
                <a:ea typeface="Avenir Next"/>
                <a:cs typeface="Avenir Next"/>
                <a:hlinkClick xmlns:r="http://schemas.openxmlformats.org/officeDocument/2006/relationships" r:id="Rfe57d40063d64db9"/>
              </a:rPr>
              <a:t>Government of Karnataka · GCC policy portal</a:t>
            </a:r>
          </a:p>
        </p:txBody>
      </p:sp>
      <p:sp>
        <p:nvSpPr>
          <p:cNvPr id="10" name="">
            <a:extLst xmlns:a="http://schemas.openxmlformats.org/drawingml/2006/main">
              <a:ext uri="{FF2B5EF4-FFF2-40B4-BE49-F238E27FC236}">
                <a16:creationId xmlns:a16="http://schemas.microsoft.com/office/drawing/2014/main" id="{BB8FA79C-B116-4F0E-8F1F-0642FD387FA5}"/>
              </a:ext>
            </a:extLst>
          </p:cNvPr>
          <p:cNvSpPr>
            <a:spLocks xmlns:a="http://schemas.openxmlformats.org/drawingml/2006/main" noGrp="1"/>
          </p:cNvSpPr>
          <p:nvPr/>
        </p:nvSpPr>
        <p:spPr>
          <a:xfrm xmlns:a="http://schemas.openxmlformats.org/drawingml/2006/main">
            <a:off x="6286500" y="3200400"/>
            <a:ext cx="52197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613" b="0">
                <a:solidFill>
                  <a:srgbClr val="173E30"/>
                </a:solidFill>
                <a:latin typeface="Avenir Next"/>
                <a:ea typeface="Avenir Next"/>
                <a:cs typeface="Avenir Next"/>
              </a:defRPr>
            </a:defPPr>
          </a:lstStyle>
          <a:p xmlns:a="http://schemas.openxmlformats.org/drawingml/2006/main">
            <a:pPr>
              <a:defRPr sz="1613" b="0">
                <a:solidFill>
                  <a:srgbClr val="173E30"/>
                </a:solidFill>
                <a:latin typeface="Avenir Next"/>
                <a:ea typeface="Avenir Next"/>
                <a:cs typeface="Avenir Next"/>
              </a:defRPr>
            </a:pPr>
            <a:r>
              <a:rPr sz="1613" b="0" u="sng">
                <a:solidFill>
                  <a:srgbClr val="173E30"/>
                </a:solidFill>
                <a:latin typeface="Avenir Next"/>
                <a:ea typeface="Avenir Next"/>
                <a:cs typeface="Avenir Next"/>
                <a:hlinkClick xmlns:r="http://schemas.openxmlformats.org/officeDocument/2006/relationships" r:id="R57e168c030ca4966"/>
              </a:rPr>
              <a:t>Invest UP · GCC implementation rules</a:t>
            </a:r>
          </a:p>
        </p:txBody>
      </p:sp>
      <p:sp>
        <p:nvSpPr>
          <p:cNvPr id="11" name="">
            <a:extLst xmlns:a="http://schemas.openxmlformats.org/drawingml/2006/main">
              <a:ext uri="{FF2B5EF4-FFF2-40B4-BE49-F238E27FC236}">
                <a16:creationId xmlns:a16="http://schemas.microsoft.com/office/drawing/2014/main" id="{51E64BBC-9521-4CBF-9591-9BE0268AB0B9}"/>
              </a:ext>
            </a:extLst>
          </p:cNvPr>
          <p:cNvSpPr>
            <a:spLocks xmlns:a="http://schemas.openxmlformats.org/drawingml/2006/main" noGrp="1"/>
          </p:cNvSpPr>
          <p:nvPr/>
        </p:nvSpPr>
        <p:spPr>
          <a:xfrm xmlns:a="http://schemas.openxmlformats.org/drawingml/2006/main">
            <a:off x="6286500" y="3752850"/>
            <a:ext cx="52197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613" b="0">
                <a:solidFill>
                  <a:srgbClr val="173E30"/>
                </a:solidFill>
                <a:latin typeface="Avenir Next"/>
                <a:ea typeface="Avenir Next"/>
                <a:cs typeface="Avenir Next"/>
              </a:defRPr>
            </a:defPPr>
          </a:lstStyle>
          <a:p xmlns:a="http://schemas.openxmlformats.org/drawingml/2006/main">
            <a:pPr>
              <a:defRPr sz="1613" b="0">
                <a:solidFill>
                  <a:srgbClr val="173E30"/>
                </a:solidFill>
                <a:latin typeface="Avenir Next"/>
                <a:ea typeface="Avenir Next"/>
                <a:cs typeface="Avenir Next"/>
              </a:defRPr>
            </a:pPr>
            <a:r>
              <a:rPr sz="1613" b="0" u="sng">
                <a:solidFill>
                  <a:srgbClr val="173E30"/>
                </a:solidFill>
                <a:latin typeface="Avenir Next"/>
                <a:ea typeface="Avenir Next"/>
                <a:cs typeface="Avenir Next"/>
                <a:hlinkClick xmlns:r="http://schemas.openxmlformats.org/officeDocument/2006/relationships" r:id="R1125dd1fb34d4144"/>
              </a:rPr>
              <a:t>GCCPROs · Database / atlas description</a:t>
            </a:r>
          </a:p>
        </p:txBody>
      </p:sp>
      <p:sp>
        <p:nvSpPr>
          <p:cNvPr id="12" name="">
            <a:extLst xmlns:a="http://schemas.openxmlformats.org/drawingml/2006/main">
              <a:ext uri="{FF2B5EF4-FFF2-40B4-BE49-F238E27FC236}">
                <a16:creationId xmlns:a16="http://schemas.microsoft.com/office/drawing/2014/main" id="{6033EA26-EF95-423E-B016-795C976B7DED}"/>
              </a:ext>
            </a:extLst>
          </p:cNvPr>
          <p:cNvSpPr>
            <a:spLocks xmlns:a="http://schemas.openxmlformats.org/drawingml/2006/main" noGrp="1"/>
          </p:cNvSpPr>
          <p:nvPr/>
        </p:nvSpPr>
        <p:spPr>
          <a:xfrm xmlns:a="http://schemas.openxmlformats.org/drawingml/2006/main">
            <a:off x="6286500" y="4305300"/>
            <a:ext cx="52197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613" b="0">
                <a:solidFill>
                  <a:srgbClr val="173E30"/>
                </a:solidFill>
                <a:latin typeface="Avenir Next"/>
                <a:ea typeface="Avenir Next"/>
                <a:cs typeface="Avenir Next"/>
              </a:defRPr>
            </a:defPPr>
          </a:lstStyle>
          <a:p xmlns:a="http://schemas.openxmlformats.org/drawingml/2006/main">
            <a:pPr>
              <a:defRPr sz="1613" b="0">
                <a:solidFill>
                  <a:srgbClr val="173E30"/>
                </a:solidFill>
                <a:latin typeface="Avenir Next"/>
                <a:ea typeface="Avenir Next"/>
                <a:cs typeface="Avenir Next"/>
              </a:defRPr>
            </a:pPr>
            <a:r>
              <a:rPr sz="1613" b="0" u="sng">
                <a:solidFill>
                  <a:srgbClr val="173E30"/>
                </a:solidFill>
                <a:latin typeface="Avenir Next"/>
                <a:ea typeface="Avenir Next"/>
                <a:cs typeface="Avenir Next"/>
                <a:hlinkClick xmlns:r="http://schemas.openxmlformats.org/officeDocument/2006/relationships" r:id="R8d28315178f641be"/>
              </a:rPr>
              <a:t>Scutiger · Sourced GCC tracker</a:t>
            </a:r>
          </a:p>
        </p:txBody>
      </p:sp>
      <p:sp>
        <p:nvSpPr>
          <p:cNvPr id="13" name="">
            <a:extLst xmlns:a="http://schemas.openxmlformats.org/drawingml/2006/main">
              <a:ext uri="{FF2B5EF4-FFF2-40B4-BE49-F238E27FC236}">
                <a16:creationId xmlns:a16="http://schemas.microsoft.com/office/drawing/2014/main" id="{47581C60-3D3D-4180-9D67-82DFE14147CE}"/>
              </a:ext>
            </a:extLst>
          </p:cNvPr>
          <p:cNvSpPr>
            <a:spLocks xmlns:a="http://schemas.openxmlformats.org/drawingml/2006/main" noGrp="1"/>
          </p:cNvSpPr>
          <p:nvPr/>
        </p:nvSpPr>
        <p:spPr>
          <a:xfrm xmlns:a="http://schemas.openxmlformats.org/drawingml/2006/main">
            <a:off x="6286500" y="4857750"/>
            <a:ext cx="52197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613" b="0">
                <a:solidFill>
                  <a:srgbClr val="173E30"/>
                </a:solidFill>
                <a:latin typeface="Avenir Next"/>
                <a:ea typeface="Avenir Next"/>
                <a:cs typeface="Avenir Next"/>
              </a:defRPr>
            </a:defPPr>
          </a:lstStyle>
          <a:p xmlns:a="http://schemas.openxmlformats.org/drawingml/2006/main">
            <a:pPr>
              <a:defRPr sz="1613" b="0">
                <a:solidFill>
                  <a:srgbClr val="173E30"/>
                </a:solidFill>
                <a:latin typeface="Avenir Next"/>
                <a:ea typeface="Avenir Next"/>
                <a:cs typeface="Avenir Next"/>
              </a:defRPr>
            </a:pPr>
            <a:r>
              <a:rPr sz="1613" b="0" u="sng">
                <a:solidFill>
                  <a:srgbClr val="173E30"/>
                </a:solidFill>
                <a:latin typeface="Avenir Next"/>
                <a:ea typeface="Avenir Next"/>
                <a:cs typeface="Avenir Next"/>
                <a:hlinkClick xmlns:r="http://schemas.openxmlformats.org/officeDocument/2006/relationships" r:id="R5b203d483fca48e6"/>
              </a:rPr>
              <a:t>ANSR / Zinnov · GCC setup services</a:t>
            </a:r>
          </a:p>
        </p:txBody>
      </p:sp>
      <p:sp>
        <p:nvSpPr>
          <p:cNvPr id="14" name="">
            <a:extLst xmlns:a="http://schemas.openxmlformats.org/drawingml/2006/main">
              <a:ext uri="{FF2B5EF4-FFF2-40B4-BE49-F238E27FC236}">
                <a16:creationId xmlns:a16="http://schemas.microsoft.com/office/drawing/2014/main" id="{713037A3-524C-4959-99F8-B96B6BDA5964}"/>
              </a:ext>
            </a:extLst>
          </p:cNvPr>
          <p:cNvSpPr>
            <a:spLocks xmlns:a="http://schemas.openxmlformats.org/drawingml/2006/main" noGrp="1"/>
          </p:cNvSpPr>
          <p:nvPr/>
        </p:nvSpPr>
        <p:spPr>
          <a:xfrm xmlns:a="http://schemas.openxmlformats.org/drawingml/2006/main">
            <a:off x="647700" y="5734050"/>
            <a:ext cx="7620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650" b="0">
                <a:solidFill>
                  <a:srgbClr val="173E30"/>
                </a:solidFill>
                <a:latin typeface="Avenir Next"/>
                <a:ea typeface="Avenir Next"/>
                <a:cs typeface="Avenir Next"/>
              </a:defRPr>
            </a:defPPr>
          </a:lstStyle>
          <a:p xmlns:a="http://schemas.openxmlformats.org/drawingml/2006/main">
            <a:pPr>
              <a:defRPr sz="1650" b="0">
                <a:solidFill>
                  <a:srgbClr val="173E30"/>
                </a:solidFill>
                <a:latin typeface="Avenir Next"/>
                <a:ea typeface="Avenir Next"/>
                <a:cs typeface="Avenir Next"/>
              </a:defRPr>
            </a:pPr>
            <a:r>
              <a:rPr sz="1650" b="0" u="sng">
                <a:solidFill>
                  <a:srgbClr val="173E30"/>
                </a:solidFill>
                <a:latin typeface="Avenir Next"/>
                <a:ea typeface="Avenir Next"/>
                <a:cs typeface="Avenir Next"/>
                <a:hlinkClick xmlns:r="http://schemas.openxmlformats.org/officeDocument/2006/relationships" r:id="R88c7ca4d061e43e7"/>
              </a:rPr>
              <a:t>Full source ledger ↗</a:t>
            </a:r>
          </a:p>
        </p:txBody>
      </p:sp>
      <p:sp>
        <p:nvSpPr>
          <p:cNvPr id="15" name="">
            <a:extLst xmlns:a="http://schemas.openxmlformats.org/drawingml/2006/main">
              <a:ext uri="{FF2B5EF4-FFF2-40B4-BE49-F238E27FC236}">
                <a16:creationId xmlns:a16="http://schemas.microsoft.com/office/drawing/2014/main" id="{ED6CEE0C-C832-405A-B5FC-B21D1CF19A04}"/>
              </a:ext>
            </a:extLst>
          </p:cNvPr>
          <p:cNvSpPr>
            <a:spLocks xmlns:a="http://schemas.openxmlformats.org/drawingml/2006/main" noGrp="1"/>
          </p:cNvSpPr>
          <p:nvPr/>
        </p:nvSpPr>
        <p:spPr>
          <a:xfrm xmlns:a="http://schemas.openxmlformats.org/drawingml/2006/main">
            <a:off x="657225" y="6115050"/>
            <a:ext cx="10477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46D55"/>
                </a:solidFill>
                <a:latin typeface="Avenir Next"/>
                <a:ea typeface="Avenir Next"/>
                <a:cs typeface="Avenir Next"/>
              </a:defRPr>
            </a:defPPr>
          </a:lstStyle>
          <a:p xmlns:a="http://schemas.openxmlformats.org/drawingml/2006/main">
            <a:pPr>
              <a:defRPr sz="1200" b="0">
                <a:solidFill>
                  <a:srgbClr val="546D55"/>
                </a:solidFill>
                <a:latin typeface="Avenir Next"/>
                <a:ea typeface="Avenir Next"/>
                <a:cs typeface="Avenir Next"/>
              </a:defRPr>
            </a:pPr>
            <a:r>
              <a:rPr sz="1200" b="0">
                <a:solidFill>
                  <a:srgbClr val="546D55"/>
                </a:solidFill>
                <a:latin typeface="Avenir Next"/>
                <a:ea typeface="Avenir Next"/>
                <a:cs typeface="Avenir Next"/>
              </a:rPr>
              <a:t>Research date: 11 October 2026. Sources establish their stated claims; they do not constitute independent verification of delivery or current staffing.</a:t>
            </a:r>
          </a:p>
        </p:txBody>
      </p:sp>
    </p:spTree>
    <p:extLst>
      <p:ext uri="{BB962C8B-B14F-4D97-AF65-F5344CB8AC3E}">
        <p14:creationId xmlns:p14="http://schemas.microsoft.com/office/powerpoint/2010/main" val="17029688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2026-10-11T15:07:30.2130000Z</dcterms:created>
  <dcterms:modified xsi:type="dcterms:W3CDTF">2026-10-11T15:07:30.2130000Z</dcterms:modified>
</coreProperties>
</file>